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handoutMasterIdLst>
    <p:handoutMasterId r:id="rId7"/>
  </p:handoutMasterIdLst>
  <p:sldIdLst>
    <p:sldId id="1961" r:id="rId2"/>
    <p:sldId id="1962" r:id="rId3"/>
    <p:sldId id="1965" r:id="rId4"/>
    <p:sldId id="1963"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千田 俊哉" initials="千田" lastIdx="8" clrIdx="0"/>
  <p:cmAuthor id="2" name="Microsoft Office User" initials="MOU"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AB7F9"/>
    <a:srgbClr val="FF8AD8"/>
    <a:srgbClr val="009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中間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中間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中間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132"/>
    <p:restoredTop sz="95970" autoAdjust="0"/>
  </p:normalViewPr>
  <p:slideViewPr>
    <p:cSldViewPr snapToGrid="0" snapToObjects="1">
      <p:cViewPr varScale="1">
        <p:scale>
          <a:sx n="128" d="100"/>
          <a:sy n="128" d="100"/>
        </p:scale>
        <p:origin x="984" y="176"/>
      </p:cViewPr>
      <p:guideLst>
        <p:guide orient="horz" pos="2160"/>
        <p:guide pos="3120"/>
      </p:guideLst>
    </p:cSldViewPr>
  </p:slideViewPr>
  <p:notesTextViewPr>
    <p:cViewPr>
      <p:scale>
        <a:sx n="1" d="1"/>
        <a:sy n="1" d="1"/>
      </p:scale>
      <p:origin x="0" y="0"/>
    </p:cViewPr>
  </p:notesTextViewPr>
  <p:sorterViewPr>
    <p:cViewPr>
      <p:scale>
        <a:sx n="187" d="100"/>
        <a:sy n="18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A91697-CC08-4943-A9E0-D41C9940F4C4}" type="datetimeFigureOut">
              <a:rPr kumimoji="1" lang="ja-JP" altLang="en-US" smtClean="0"/>
              <a:t>2022/11/17</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40D62A-1A8D-B049-A260-570FE210B5E6}" type="slidenum">
              <a:rPr kumimoji="1" lang="ja-JP" altLang="en-US" smtClean="0"/>
              <a:t>‹#›</a:t>
            </a:fld>
            <a:endParaRPr kumimoji="1" lang="ja-JP" altLang="en-US"/>
          </a:p>
        </p:txBody>
      </p:sp>
    </p:spTree>
    <p:extLst>
      <p:ext uri="{BB962C8B-B14F-4D97-AF65-F5344CB8AC3E}">
        <p14:creationId xmlns:p14="http://schemas.microsoft.com/office/powerpoint/2010/main" val="5492547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1A341F-4DAB-1549-A4A7-3DDFD365D7F1}" type="datetimeFigureOut">
              <a:rPr kumimoji="1" lang="ja-JP" altLang="en-US" smtClean="0"/>
              <a:t>2022/11/17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0BF99-A7EB-BB4C-9285-A1AFB975BEF5}" type="slidenum">
              <a:rPr kumimoji="1" lang="ja-JP" altLang="en-US" smtClean="0"/>
              <a:t>‹#›</a:t>
            </a:fld>
            <a:endParaRPr kumimoji="1" lang="ja-JP" altLang="en-US"/>
          </a:p>
        </p:txBody>
      </p:sp>
    </p:spTree>
    <p:extLst>
      <p:ext uri="{BB962C8B-B14F-4D97-AF65-F5344CB8AC3E}">
        <p14:creationId xmlns:p14="http://schemas.microsoft.com/office/powerpoint/2010/main" val="5921047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C0BF99-A7EB-BB4C-9285-A1AFB975BEF5}" type="slidenum">
              <a:rPr kumimoji="1" lang="ja-JP" altLang="en-US" smtClean="0"/>
              <a:t>1</a:t>
            </a:fld>
            <a:endParaRPr kumimoji="1" lang="ja-JP" altLang="en-US"/>
          </a:p>
        </p:txBody>
      </p:sp>
    </p:spTree>
    <p:extLst>
      <p:ext uri="{BB962C8B-B14F-4D97-AF65-F5344CB8AC3E}">
        <p14:creationId xmlns:p14="http://schemas.microsoft.com/office/powerpoint/2010/main" val="2324424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C0BF99-A7EB-BB4C-9285-A1AFB975BEF5}" type="slidenum">
              <a:rPr kumimoji="1" lang="ja-JP" altLang="en-US" smtClean="0"/>
              <a:t>2</a:t>
            </a:fld>
            <a:endParaRPr kumimoji="1" lang="ja-JP" altLang="en-US"/>
          </a:p>
        </p:txBody>
      </p:sp>
    </p:spTree>
    <p:extLst>
      <p:ext uri="{BB962C8B-B14F-4D97-AF65-F5344CB8AC3E}">
        <p14:creationId xmlns:p14="http://schemas.microsoft.com/office/powerpoint/2010/main" val="3518639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C0BF99-A7EB-BB4C-9285-A1AFB975BEF5}" type="slidenum">
              <a:rPr kumimoji="1" lang="ja-JP" altLang="en-US" smtClean="0"/>
              <a:t>3</a:t>
            </a:fld>
            <a:endParaRPr kumimoji="1" lang="ja-JP" altLang="en-US"/>
          </a:p>
        </p:txBody>
      </p:sp>
    </p:spTree>
    <p:extLst>
      <p:ext uri="{BB962C8B-B14F-4D97-AF65-F5344CB8AC3E}">
        <p14:creationId xmlns:p14="http://schemas.microsoft.com/office/powerpoint/2010/main" val="4229998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C0BF99-A7EB-BB4C-9285-A1AFB975BEF5}" type="slidenum">
              <a:rPr kumimoji="1" lang="ja-JP" altLang="en-US" smtClean="0"/>
              <a:t>4</a:t>
            </a:fld>
            <a:endParaRPr kumimoji="1" lang="ja-JP" altLang="en-US"/>
          </a:p>
        </p:txBody>
      </p:sp>
    </p:spTree>
    <p:extLst>
      <p:ext uri="{BB962C8B-B14F-4D97-AF65-F5344CB8AC3E}">
        <p14:creationId xmlns:p14="http://schemas.microsoft.com/office/powerpoint/2010/main" val="280487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9A549CB-517C-364B-93E1-427A10355D1C}"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327051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F91170-B0E8-094A-BC2E-0DC53BD46672}"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321014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1625F2-A8AD-C44D-AABB-5CCF2B4C572B}"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75726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7417D5-A4D2-8946-A6C2-089648241248}"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9016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AAE26E-6EAB-6849-9BFE-468F9A4B987C}" type="datetime1">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187831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55909A7-0D08-B643-9AE9-2F878DA4FDDB}" type="datetime1">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47598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2CFC8A-1021-FE4C-9DBB-3FE5DAA8E279}" type="datetime1">
              <a:rPr kumimoji="1" lang="ja-JP" altLang="en-US" smtClean="0"/>
              <a:t>2022/11/17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007066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952A23-B12B-4440-8647-0DF3EC03C4C4}" type="datetime1">
              <a:rPr kumimoji="1" lang="ja-JP" altLang="en-US" smtClean="0"/>
              <a:t>2022/11/17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761208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AE4C6-BB24-D147-A2E6-DD7672D5AA21}" type="datetime1">
              <a:rPr kumimoji="1" lang="ja-JP" altLang="en-US" smtClean="0"/>
              <a:t>2022/11/17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798762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639CBBC-826D-F74A-A0E7-250A27CC5F30}" type="datetime1">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1008094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84AC3C4-071A-4244-A576-810925AB870D}" type="datetime1">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2089446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10CF0-FDC6-0E42-9196-B014F56B663B}" type="datetime1">
              <a:rPr kumimoji="1" lang="ja-JP" altLang="en-US" smtClean="0"/>
              <a:t>2022/11/17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7FC1-5595-0942-9BD9-527CF0EC310B}" type="slidenum">
              <a:rPr kumimoji="1" lang="ja-JP" altLang="en-US" smtClean="0"/>
              <a:t>‹#›</a:t>
            </a:fld>
            <a:endParaRPr kumimoji="1" lang="ja-JP" altLang="en-US"/>
          </a:p>
        </p:txBody>
      </p:sp>
    </p:spTree>
    <p:extLst>
      <p:ext uri="{BB962C8B-B14F-4D97-AF65-F5344CB8AC3E}">
        <p14:creationId xmlns:p14="http://schemas.microsoft.com/office/powerpoint/2010/main" val="3612070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ryoEMネットワーク">
            <a:extLst>
              <a:ext uri="{FF2B5EF4-FFF2-40B4-BE49-F238E27FC236}">
                <a16:creationId xmlns:a16="http://schemas.microsoft.com/office/drawing/2014/main" id="{6303FC19-C7E9-F042-82B9-C657BABBDB38}"/>
              </a:ext>
            </a:extLst>
          </p:cNvPr>
          <p:cNvSpPr txBox="1">
            <a:spLocks/>
          </p:cNvSpPr>
          <p:nvPr/>
        </p:nvSpPr>
        <p:spPr>
          <a:xfrm>
            <a:off x="0" y="144963"/>
            <a:ext cx="9905999"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pPr algn="ctr"/>
            <a:r>
              <a:rPr lang="ja-JP" altLang="en-US" sz="4000" b="1">
                <a:latin typeface="メイリオ"/>
                <a:ea typeface="メイリオ"/>
                <a:cs typeface="メイリオ"/>
              </a:rPr>
              <a:t>施設紹介</a:t>
            </a:r>
            <a:r>
              <a:rPr lang="en-US" altLang="ja-JP" sz="4000" b="1" dirty="0">
                <a:latin typeface="メイリオ"/>
                <a:ea typeface="メイリオ"/>
                <a:cs typeface="メイリオ"/>
              </a:rPr>
              <a:t>【</a:t>
            </a:r>
            <a:r>
              <a:rPr lang="en-US" altLang="ja-JP" sz="4000" b="1" dirty="0">
                <a:solidFill>
                  <a:srgbClr val="FF0000"/>
                </a:solidFill>
                <a:latin typeface="メイリオ"/>
                <a:ea typeface="メイリオ"/>
                <a:cs typeface="メイリオ"/>
              </a:rPr>
              <a:t>Osaka univ, </a:t>
            </a:r>
            <a:r>
              <a:rPr lang="en-US" altLang="ja-JP" sz="4000" b="1" dirty="0" err="1">
                <a:solidFill>
                  <a:srgbClr val="FF0000"/>
                </a:solidFill>
                <a:latin typeface="メイリオ"/>
                <a:ea typeface="メイリオ"/>
                <a:cs typeface="メイリオ"/>
              </a:rPr>
              <a:t>Namba</a:t>
            </a:r>
            <a:r>
              <a:rPr lang="en-US" altLang="ja-JP" sz="4000" b="1" dirty="0">
                <a:solidFill>
                  <a:srgbClr val="FF0000"/>
                </a:solidFill>
                <a:latin typeface="メイリオ"/>
                <a:ea typeface="メイリオ"/>
                <a:cs typeface="メイリオ"/>
              </a:rPr>
              <a:t>-lab</a:t>
            </a:r>
            <a:r>
              <a:rPr lang="en-US" altLang="ja-JP" sz="4000" b="1" dirty="0">
                <a:latin typeface="メイリオ"/>
                <a:ea typeface="メイリオ"/>
                <a:cs typeface="メイリオ"/>
              </a:rPr>
              <a:t>】</a:t>
            </a:r>
          </a:p>
        </p:txBody>
      </p:sp>
      <p:sp>
        <p:nvSpPr>
          <p:cNvPr id="54" name="角丸四角形 53"/>
          <p:cNvSpPr/>
          <p:nvPr/>
        </p:nvSpPr>
        <p:spPr>
          <a:xfrm>
            <a:off x="6500999" y="1206252"/>
            <a:ext cx="2952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452999" y="3985648"/>
            <a:ext cx="9000000" cy="2733206"/>
          </a:xfrm>
          <a:prstGeom prst="roundRect">
            <a:avLst>
              <a:gd name="adj" fmla="val 8284"/>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452999" y="1201925"/>
            <a:ext cx="3024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7076999" y="999197"/>
            <a:ext cx="180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人員体制</a:t>
            </a:r>
            <a:endParaRPr lang="ja-JP" altLang="en-US" sz="2200" b="1" dirty="0">
              <a:latin typeface="メイリオ"/>
              <a:ea typeface="メイリオ"/>
              <a:cs typeface="メイリオ"/>
            </a:endParaRPr>
          </a:p>
        </p:txBody>
      </p:sp>
      <p:sp>
        <p:nvSpPr>
          <p:cNvPr id="84" name="角丸四角形 83"/>
          <p:cNvSpPr/>
          <p:nvPr/>
        </p:nvSpPr>
        <p:spPr>
          <a:xfrm>
            <a:off x="3573485" y="1206252"/>
            <a:ext cx="2855514"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4052999" y="999197"/>
            <a:ext cx="180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ミッション</a:t>
            </a:r>
            <a:endParaRPr lang="ja-JP" altLang="en-US" sz="2200" b="1" dirty="0">
              <a:latin typeface="メイリオ"/>
              <a:ea typeface="メイリオ"/>
              <a:cs typeface="メイリオ"/>
            </a:endParaRPr>
          </a:p>
        </p:txBody>
      </p:sp>
      <p:sp>
        <p:nvSpPr>
          <p:cNvPr id="16" name="正方形/長方形 15">
            <a:extLst>
              <a:ext uri="{FF2B5EF4-FFF2-40B4-BE49-F238E27FC236}">
                <a16:creationId xmlns:a16="http://schemas.microsoft.com/office/drawing/2014/main" id="{AF8B7BF6-2609-8441-B3BF-4F948C2827B5}"/>
              </a:ext>
            </a:extLst>
          </p:cNvPr>
          <p:cNvSpPr/>
          <p:nvPr/>
        </p:nvSpPr>
        <p:spPr>
          <a:xfrm>
            <a:off x="1028999" y="999197"/>
            <a:ext cx="180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施設概要</a:t>
            </a:r>
            <a:endParaRPr lang="ja-JP" altLang="en-US" sz="2200" b="1" dirty="0">
              <a:latin typeface="メイリオ"/>
              <a:ea typeface="メイリオ"/>
              <a:cs typeface="メイリオ"/>
            </a:endParaRPr>
          </a:p>
        </p:txBody>
      </p:sp>
      <p:sp>
        <p:nvSpPr>
          <p:cNvPr id="22" name="テキスト ボックス 21">
            <a:extLst>
              <a:ext uri="{FF2B5EF4-FFF2-40B4-BE49-F238E27FC236}">
                <a16:creationId xmlns:a16="http://schemas.microsoft.com/office/drawing/2014/main" id="{78C470E2-D333-D34D-8398-BA8396EB0793}"/>
              </a:ext>
            </a:extLst>
          </p:cNvPr>
          <p:cNvSpPr txBox="1"/>
          <p:nvPr/>
        </p:nvSpPr>
        <p:spPr>
          <a:xfrm>
            <a:off x="8338611" y="4323219"/>
            <a:ext cx="1184130" cy="1015663"/>
          </a:xfrm>
          <a:prstGeom prst="rect">
            <a:avLst/>
          </a:prstGeom>
          <a:noFill/>
        </p:spPr>
        <p:txBody>
          <a:bodyPr wrap="square">
            <a:spAutoFit/>
          </a:bodyPr>
          <a:lstStyle/>
          <a:p>
            <a:r>
              <a:rPr lang="ja-JP" altLang="en-US" sz="1200" b="1" dirty="0">
                <a:latin typeface="メイリオ"/>
                <a:ea typeface="メイリオ"/>
                <a:cs typeface="メイリオ"/>
              </a:rPr>
              <a:t>利用料金</a:t>
            </a:r>
            <a:endParaRPr lang="en-US" altLang="ja-JP" sz="1200" b="1" dirty="0">
              <a:latin typeface="メイリオ"/>
              <a:ea typeface="メイリオ"/>
              <a:cs typeface="メイリオ"/>
            </a:endParaRPr>
          </a:p>
          <a:p>
            <a:endParaRPr lang="en-US" altLang="ja-JP" sz="1200" b="1" dirty="0">
              <a:latin typeface="メイリオ"/>
              <a:ea typeface="メイリオ"/>
            </a:endParaRPr>
          </a:p>
          <a:p>
            <a:r>
              <a:rPr lang="ja-JP" altLang="en-US" sz="1200" b="1" dirty="0">
                <a:latin typeface="メイリオ"/>
                <a:ea typeface="メイリオ"/>
              </a:rPr>
              <a:t>現在のところ</a:t>
            </a:r>
            <a:endParaRPr lang="en-US" altLang="ja-JP" sz="1200" b="1" dirty="0">
              <a:latin typeface="メイリオ"/>
              <a:ea typeface="メイリオ"/>
            </a:endParaRPr>
          </a:p>
          <a:p>
            <a:r>
              <a:rPr lang="ja-JP" altLang="en-US" sz="1200" b="1" dirty="0">
                <a:latin typeface="メイリオ"/>
                <a:ea typeface="メイリオ"/>
              </a:rPr>
              <a:t>利用料金の</a:t>
            </a:r>
            <a:endParaRPr lang="en-US" altLang="ja-JP" sz="1200" b="1" dirty="0">
              <a:latin typeface="メイリオ"/>
              <a:ea typeface="メイリオ"/>
            </a:endParaRPr>
          </a:p>
          <a:p>
            <a:r>
              <a:rPr lang="ja-JP" altLang="en-US" sz="1200" b="1" dirty="0">
                <a:latin typeface="メイリオ"/>
                <a:ea typeface="メイリオ"/>
              </a:rPr>
              <a:t>設定なし</a:t>
            </a:r>
            <a:endParaRPr lang="ja-JP" altLang="en-US" sz="1200" dirty="0"/>
          </a:p>
        </p:txBody>
      </p:sp>
      <p:sp>
        <p:nvSpPr>
          <p:cNvPr id="2" name="テキスト ボックス 1">
            <a:extLst>
              <a:ext uri="{FF2B5EF4-FFF2-40B4-BE49-F238E27FC236}">
                <a16:creationId xmlns:a16="http://schemas.microsoft.com/office/drawing/2014/main" id="{4B784956-D66C-288A-9800-B3AE3B82745B}"/>
              </a:ext>
            </a:extLst>
          </p:cNvPr>
          <p:cNvSpPr txBox="1"/>
          <p:nvPr/>
        </p:nvSpPr>
        <p:spPr>
          <a:xfrm>
            <a:off x="512764" y="1343313"/>
            <a:ext cx="3060721" cy="2462213"/>
          </a:xfrm>
          <a:prstGeom prst="rect">
            <a:avLst/>
          </a:prstGeom>
          <a:noFill/>
        </p:spPr>
        <p:txBody>
          <a:bodyPr wrap="square" rtlCol="0">
            <a:spAutoFit/>
          </a:bodyPr>
          <a:lstStyle/>
          <a:p>
            <a:r>
              <a:rPr lang="en-US" altLang="ja-JP" sz="1400" b="1" dirty="0">
                <a:solidFill>
                  <a:srgbClr val="0432FF"/>
                </a:solidFill>
                <a:latin typeface="メイリオ"/>
                <a:ea typeface="メイリオ"/>
                <a:cs typeface="メイリオ"/>
              </a:rPr>
              <a:t>2017~2022</a:t>
            </a:r>
            <a:r>
              <a:rPr lang="ja-JP" altLang="en-US" sz="1400" b="1">
                <a:solidFill>
                  <a:srgbClr val="0432FF"/>
                </a:solidFill>
                <a:latin typeface="メイリオ"/>
                <a:ea typeface="メイリオ"/>
                <a:cs typeface="メイリオ"/>
              </a:rPr>
              <a:t>：</a:t>
            </a:r>
            <a:r>
              <a:rPr lang="en-US" altLang="ja-JP" sz="1400" b="1" dirty="0">
                <a:solidFill>
                  <a:srgbClr val="0432FF"/>
                </a:solidFill>
                <a:latin typeface="メイリオ"/>
                <a:ea typeface="メイリオ"/>
                <a:cs typeface="メイリオ"/>
              </a:rPr>
              <a:t>BINDs </a:t>
            </a:r>
            <a:r>
              <a:rPr lang="ja-JP" altLang="en-US" sz="1400" b="1" dirty="0">
                <a:solidFill>
                  <a:srgbClr val="0432FF"/>
                </a:solidFill>
                <a:latin typeface="メイリオ"/>
                <a:ea typeface="メイリオ"/>
                <a:cs typeface="メイリオ"/>
              </a:rPr>
              <a:t>一期</a:t>
            </a:r>
            <a:endParaRPr lang="en-US" altLang="ja-JP" sz="1400" b="1" dirty="0">
              <a:solidFill>
                <a:srgbClr val="0432FF"/>
              </a:solidFill>
              <a:latin typeface="メイリオ"/>
              <a:ea typeface="メイリオ"/>
              <a:cs typeface="メイリオ"/>
            </a:endParaRPr>
          </a:p>
          <a:p>
            <a:r>
              <a:rPr lang="en-US" altLang="ja-JP" sz="1400" b="1" dirty="0">
                <a:solidFill>
                  <a:srgbClr val="0432FF"/>
                </a:solidFill>
                <a:latin typeface="メイリオ"/>
                <a:ea typeface="メイリオ"/>
                <a:cs typeface="メイリオ"/>
              </a:rPr>
              <a:t>2022~        </a:t>
            </a:r>
            <a:r>
              <a:rPr lang="ja-JP" altLang="en-US" sz="1400" b="1">
                <a:solidFill>
                  <a:srgbClr val="0432FF"/>
                </a:solidFill>
                <a:latin typeface="メイリオ"/>
                <a:ea typeface="メイリオ"/>
                <a:cs typeface="メイリオ"/>
              </a:rPr>
              <a:t>：</a:t>
            </a:r>
            <a:r>
              <a:rPr lang="en-US" altLang="ja-JP" sz="1400" b="1" dirty="0">
                <a:solidFill>
                  <a:srgbClr val="0432FF"/>
                </a:solidFill>
                <a:latin typeface="メイリオ"/>
                <a:ea typeface="メイリオ"/>
                <a:cs typeface="メイリオ"/>
              </a:rPr>
              <a:t>BINDs </a:t>
            </a:r>
            <a:r>
              <a:rPr lang="ja-JP" altLang="en-US" sz="1400" b="1" dirty="0">
                <a:solidFill>
                  <a:srgbClr val="0432FF"/>
                </a:solidFill>
                <a:latin typeface="メイリオ"/>
                <a:ea typeface="メイリオ"/>
                <a:cs typeface="メイリオ"/>
              </a:rPr>
              <a:t>二期</a:t>
            </a:r>
            <a:endParaRPr lang="en-US" altLang="ja-JP" sz="1400" b="1" dirty="0">
              <a:solidFill>
                <a:srgbClr val="0432FF"/>
              </a:solidFill>
              <a:latin typeface="メイリオ"/>
              <a:ea typeface="メイリオ"/>
              <a:cs typeface="メイリオ"/>
            </a:endParaRPr>
          </a:p>
          <a:p>
            <a:pPr>
              <a:lnSpc>
                <a:spcPts val="1080"/>
              </a:lnSpc>
            </a:pPr>
            <a:endParaRPr lang="en-US" altLang="ja-JP" sz="1400" b="1" dirty="0">
              <a:latin typeface="メイリオ"/>
              <a:ea typeface="メイリオ"/>
              <a:cs typeface="メイリオ"/>
            </a:endParaRPr>
          </a:p>
          <a:p>
            <a:r>
              <a:rPr lang="en-US" altLang="ja-JP" sz="1400" b="1" dirty="0">
                <a:latin typeface="メイリオ"/>
                <a:ea typeface="メイリオ"/>
                <a:cs typeface="メイリオ"/>
              </a:rPr>
              <a:t>2017~2022</a:t>
            </a:r>
          </a:p>
          <a:p>
            <a:pPr marL="285750" indent="-285750">
              <a:buFont typeface="Arial" panose="020B0604020202020204" pitchFamily="34" charset="0"/>
              <a:buChar char="•"/>
            </a:pPr>
            <a:r>
              <a:rPr lang="en-US" altLang="ja-JP" sz="1400" b="1" dirty="0">
                <a:latin typeface="メイリオ"/>
                <a:ea typeface="メイリオ"/>
                <a:cs typeface="メイリオ"/>
              </a:rPr>
              <a:t>CRYOARM 200 prototype</a:t>
            </a:r>
          </a:p>
          <a:p>
            <a:r>
              <a:rPr lang="en-US" altLang="ja-JP" sz="1400" b="1" dirty="0">
                <a:latin typeface="メイリオ"/>
                <a:ea typeface="メイリオ"/>
                <a:cs typeface="メイリオ"/>
              </a:rPr>
              <a:t>2020</a:t>
            </a:r>
          </a:p>
          <a:p>
            <a:pPr marL="285750" indent="-285750">
              <a:buFont typeface="Arial" panose="020B0604020202020204" pitchFamily="34" charset="0"/>
              <a:buChar char="•"/>
            </a:pPr>
            <a:r>
              <a:rPr lang="en-US" altLang="ja-JP" sz="1400" b="1" dirty="0">
                <a:latin typeface="メイリオ"/>
                <a:ea typeface="メイリオ"/>
                <a:cs typeface="メイリオ"/>
              </a:rPr>
              <a:t>CRYOARM 300</a:t>
            </a:r>
            <a:r>
              <a:rPr lang="ja-JP" altLang="en-US" sz="1400" b="1">
                <a:latin typeface="メイリオ"/>
                <a:ea typeface="メイリオ"/>
                <a:cs typeface="メイリオ"/>
              </a:rPr>
              <a:t>導入</a:t>
            </a:r>
            <a:endParaRPr lang="en-US" altLang="ja-JP" sz="1400" b="1" dirty="0">
              <a:latin typeface="メイリオ"/>
              <a:ea typeface="メイリオ"/>
              <a:cs typeface="メイリオ"/>
            </a:endParaRPr>
          </a:p>
          <a:p>
            <a:r>
              <a:rPr lang="en-US" altLang="ja-JP" sz="1400" b="1" dirty="0">
                <a:latin typeface="メイリオ"/>
                <a:ea typeface="メイリオ"/>
                <a:cs typeface="メイリオ"/>
              </a:rPr>
              <a:t>2021</a:t>
            </a:r>
          </a:p>
          <a:p>
            <a:pPr marL="285750" indent="-285750">
              <a:buFont typeface="Arial" panose="020B0604020202020204" pitchFamily="34" charset="0"/>
              <a:buChar char="•"/>
            </a:pPr>
            <a:r>
              <a:rPr lang="en-US" altLang="ja-JP" sz="1400" b="1" dirty="0">
                <a:latin typeface="メイリオ"/>
                <a:ea typeface="メイリオ"/>
                <a:cs typeface="メイリオ"/>
              </a:rPr>
              <a:t>CRYOARM 300II, CRYOARM 200, JEM-1400,</a:t>
            </a:r>
            <a:r>
              <a:rPr lang="ja-JP" altLang="en-US" sz="1400" b="1">
                <a:latin typeface="メイリオ"/>
                <a:ea typeface="メイリオ"/>
                <a:cs typeface="メイリオ"/>
              </a:rPr>
              <a:t> </a:t>
            </a:r>
            <a:r>
              <a:rPr lang="en-US" altLang="ja-JP" sz="1400" b="1" dirty="0">
                <a:latin typeface="メイリオ"/>
                <a:ea typeface="メイリオ"/>
                <a:cs typeface="メイリオ"/>
              </a:rPr>
              <a:t>JIB-4700F</a:t>
            </a:r>
            <a:r>
              <a:rPr lang="ja-JP" altLang="en-US" sz="1400" b="1">
                <a:latin typeface="メイリオ"/>
                <a:ea typeface="メイリオ"/>
                <a:cs typeface="メイリオ"/>
              </a:rPr>
              <a:t>（</a:t>
            </a:r>
            <a:r>
              <a:rPr lang="en-US" altLang="ja-JP" sz="1400" b="1" dirty="0">
                <a:latin typeface="メイリオ"/>
                <a:ea typeface="メイリオ"/>
                <a:cs typeface="メイリオ"/>
              </a:rPr>
              <a:t>FIB-SEM</a:t>
            </a:r>
            <a:r>
              <a:rPr lang="ja-JP" altLang="en-US" sz="1400" b="1">
                <a:latin typeface="メイリオ"/>
                <a:ea typeface="メイリオ"/>
                <a:cs typeface="メイリオ"/>
              </a:rPr>
              <a:t>）導入</a:t>
            </a:r>
            <a:endParaRPr lang="en-US" altLang="ja-JP" sz="1400" b="1" dirty="0">
              <a:latin typeface="メイリオ"/>
              <a:ea typeface="メイリオ"/>
              <a:cs typeface="メイリオ"/>
            </a:endParaRPr>
          </a:p>
        </p:txBody>
      </p:sp>
      <p:sp>
        <p:nvSpPr>
          <p:cNvPr id="10" name="テキスト ボックス 9">
            <a:extLst>
              <a:ext uri="{FF2B5EF4-FFF2-40B4-BE49-F238E27FC236}">
                <a16:creationId xmlns:a16="http://schemas.microsoft.com/office/drawing/2014/main" id="{453338FC-9F13-47C7-69EF-1A44A6A671F7}"/>
              </a:ext>
            </a:extLst>
          </p:cNvPr>
          <p:cNvSpPr txBox="1"/>
          <p:nvPr/>
        </p:nvSpPr>
        <p:spPr>
          <a:xfrm>
            <a:off x="3550285" y="1404861"/>
            <a:ext cx="2782227" cy="2618409"/>
          </a:xfrm>
          <a:prstGeom prst="rect">
            <a:avLst/>
          </a:prstGeom>
          <a:noFill/>
        </p:spPr>
        <p:txBody>
          <a:bodyPr wrap="square">
            <a:spAutoFit/>
          </a:bodyPr>
          <a:lstStyle/>
          <a:p>
            <a:pPr marL="285750" indent="-285750">
              <a:lnSpc>
                <a:spcPct val="90000"/>
              </a:lnSpc>
              <a:buFont typeface="Arial" panose="020B0604020202020204" pitchFamily="34" charset="0"/>
              <a:buChar char="•"/>
            </a:pPr>
            <a:r>
              <a:rPr lang="ja-JP" altLang="en-US" sz="1400" b="1" dirty="0">
                <a:latin typeface="メイリオ"/>
                <a:ea typeface="メイリオ"/>
                <a:cs typeface="メイリオ"/>
              </a:rPr>
              <a:t>生体分子構造解析支援</a:t>
            </a:r>
            <a:endParaRPr lang="en-US" altLang="ja-JP" sz="1400" b="1" dirty="0">
              <a:latin typeface="メイリオ"/>
              <a:ea typeface="メイリオ"/>
              <a:cs typeface="メイリオ"/>
            </a:endParaRPr>
          </a:p>
          <a:p>
            <a:pPr>
              <a:lnSpc>
                <a:spcPct val="90000"/>
              </a:lnSpc>
            </a:pPr>
            <a:r>
              <a:rPr lang="en-US" altLang="ja-JP" sz="1400" b="1" dirty="0">
                <a:latin typeface="メイリオ"/>
                <a:ea typeface="メイリオ"/>
                <a:cs typeface="メイリオ"/>
              </a:rPr>
              <a:t>  </a:t>
            </a:r>
            <a:r>
              <a:rPr lang="ja-JP" altLang="en-US" sz="1400" b="1" dirty="0">
                <a:latin typeface="メイリオ"/>
                <a:ea typeface="メイリオ"/>
                <a:cs typeface="メイリオ"/>
              </a:rPr>
              <a:t>　　単粒子解析</a:t>
            </a:r>
            <a:endParaRPr lang="en-US" altLang="ja-JP" sz="1400" b="1" dirty="0">
              <a:latin typeface="メイリオ"/>
              <a:ea typeface="メイリオ"/>
              <a:cs typeface="メイリオ"/>
            </a:endParaRPr>
          </a:p>
          <a:p>
            <a:pPr>
              <a:lnSpc>
                <a:spcPct val="90000"/>
              </a:lnSpc>
            </a:pPr>
            <a:r>
              <a:rPr lang="ja-JP" altLang="en-US" sz="1400" b="1" dirty="0">
                <a:latin typeface="メイリオ"/>
                <a:ea typeface="メイリオ"/>
                <a:cs typeface="メイリオ"/>
              </a:rPr>
              <a:t>　　</a:t>
            </a:r>
            <a:r>
              <a:rPr lang="en-US" altLang="ja-JP" sz="1400" b="1" dirty="0">
                <a:latin typeface="メイリオ"/>
                <a:ea typeface="メイリオ"/>
                <a:cs typeface="メイリオ"/>
              </a:rPr>
              <a:t>  </a:t>
            </a:r>
            <a:r>
              <a:rPr lang="ja-JP" altLang="en-US" sz="1400" b="1" dirty="0">
                <a:latin typeface="メイリオ"/>
                <a:ea typeface="メイリオ"/>
                <a:cs typeface="メイリオ"/>
              </a:rPr>
              <a:t>クライオトモグラフィー</a:t>
            </a:r>
            <a:endParaRPr lang="en-US" altLang="ja-JP" sz="1400" b="1" dirty="0">
              <a:latin typeface="メイリオ"/>
              <a:ea typeface="メイリオ"/>
              <a:cs typeface="メイリオ"/>
            </a:endParaRPr>
          </a:p>
          <a:p>
            <a:pPr>
              <a:lnSpc>
                <a:spcPct val="90000"/>
              </a:lnSpc>
            </a:pPr>
            <a:r>
              <a:rPr lang="en-US" altLang="ja-JP" sz="1400" b="1" dirty="0">
                <a:latin typeface="メイリオ"/>
                <a:ea typeface="メイリオ"/>
                <a:cs typeface="メイリオ"/>
              </a:rPr>
              <a:t>        </a:t>
            </a:r>
            <a:r>
              <a:rPr lang="en-US" altLang="ja-JP" sz="1400" b="1" dirty="0" err="1">
                <a:latin typeface="メイリオ"/>
                <a:ea typeface="メイリオ"/>
                <a:cs typeface="メイリオ"/>
              </a:rPr>
              <a:t>MicroED</a:t>
            </a:r>
            <a:endParaRPr lang="en-US" altLang="ja-JP" sz="1400" b="1" dirty="0">
              <a:latin typeface="メイリオ"/>
              <a:ea typeface="メイリオ"/>
              <a:cs typeface="メイリオ"/>
            </a:endParaRPr>
          </a:p>
          <a:p>
            <a:pPr>
              <a:lnSpc>
                <a:spcPct val="90000"/>
              </a:lnSpc>
            </a:pPr>
            <a:endParaRPr lang="en-US" altLang="ja-JP" sz="1400" b="1" dirty="0">
              <a:latin typeface="メイリオ"/>
              <a:ea typeface="メイリオ"/>
              <a:cs typeface="メイリオ"/>
            </a:endParaRPr>
          </a:p>
          <a:p>
            <a:pPr marL="285750" indent="-285750">
              <a:lnSpc>
                <a:spcPct val="90000"/>
              </a:lnSpc>
              <a:buFont typeface="Arial" panose="020B0604020202020204" pitchFamily="34" charset="0"/>
              <a:buChar char="•"/>
            </a:pPr>
            <a:r>
              <a:rPr lang="ja-JP" altLang="en-US" sz="1400" b="1" dirty="0">
                <a:latin typeface="メイリオ"/>
                <a:ea typeface="メイリオ"/>
                <a:cs typeface="メイリオ"/>
              </a:rPr>
              <a:t>構造解析技術の高度化</a:t>
            </a:r>
            <a:endParaRPr lang="en-US" altLang="ja-JP" sz="1400" b="1" dirty="0">
              <a:latin typeface="メイリオ"/>
              <a:ea typeface="メイリオ"/>
              <a:cs typeface="メイリオ"/>
            </a:endParaRPr>
          </a:p>
          <a:p>
            <a:pPr lvl="1">
              <a:lnSpc>
                <a:spcPct val="90000"/>
              </a:lnSpc>
            </a:pPr>
            <a:r>
              <a:rPr lang="ja-JP" altLang="en-US" sz="1400" b="1" dirty="0">
                <a:latin typeface="メイリオ"/>
                <a:ea typeface="メイリオ"/>
                <a:cs typeface="メイリオ"/>
              </a:rPr>
              <a:t>高速化・高分解能化</a:t>
            </a:r>
            <a:endParaRPr lang="en-US" altLang="ja-JP" sz="1400" b="1" dirty="0">
              <a:latin typeface="メイリオ"/>
              <a:ea typeface="メイリオ"/>
              <a:cs typeface="メイリオ"/>
            </a:endParaRPr>
          </a:p>
          <a:p>
            <a:pPr lvl="1">
              <a:lnSpc>
                <a:spcPct val="90000"/>
              </a:lnSpc>
            </a:pPr>
            <a:r>
              <a:rPr lang="ja-JP" altLang="en-US" sz="1400" b="1" dirty="0">
                <a:latin typeface="メイリオ"/>
                <a:ea typeface="メイリオ"/>
                <a:cs typeface="メイリオ"/>
              </a:rPr>
              <a:t>新規</a:t>
            </a:r>
            <a:r>
              <a:rPr lang="en-US" altLang="ja-JP" sz="1400" b="1" dirty="0">
                <a:latin typeface="メイリオ"/>
                <a:ea typeface="メイリオ"/>
                <a:cs typeface="メイリオ"/>
              </a:rPr>
              <a:t>grid</a:t>
            </a:r>
            <a:r>
              <a:rPr lang="ja-JP" altLang="en-US" sz="1400" b="1" dirty="0">
                <a:latin typeface="メイリオ"/>
                <a:ea typeface="メイリオ"/>
                <a:cs typeface="メイリオ"/>
              </a:rPr>
              <a:t>の開発</a:t>
            </a:r>
            <a:endParaRPr lang="en-US" altLang="ja-JP" sz="1400" b="1" dirty="0">
              <a:latin typeface="メイリオ"/>
              <a:ea typeface="メイリオ"/>
              <a:cs typeface="メイリオ"/>
            </a:endParaRPr>
          </a:p>
          <a:p>
            <a:pPr lvl="1">
              <a:lnSpc>
                <a:spcPct val="90000"/>
              </a:lnSpc>
            </a:pPr>
            <a:endParaRPr lang="en-US" altLang="ja-JP" sz="1400" b="1" dirty="0">
              <a:latin typeface="メイリオ"/>
              <a:ea typeface="メイリオ"/>
              <a:cs typeface="メイリオ"/>
            </a:endParaRPr>
          </a:p>
          <a:p>
            <a:pPr marL="285750" indent="-285750">
              <a:lnSpc>
                <a:spcPct val="90000"/>
              </a:lnSpc>
              <a:buFont typeface="Arial" panose="020B0604020202020204" pitchFamily="34" charset="0"/>
              <a:buChar char="•"/>
            </a:pPr>
            <a:r>
              <a:rPr lang="ja-JP" altLang="en-US" sz="1400" b="1" dirty="0">
                <a:latin typeface="メイリオ"/>
                <a:ea typeface="メイリオ"/>
                <a:cs typeface="メイリオ"/>
              </a:rPr>
              <a:t>人材育成</a:t>
            </a:r>
            <a:endParaRPr lang="en-US" altLang="ja-JP" sz="1400" b="1" dirty="0">
              <a:latin typeface="メイリオ"/>
              <a:ea typeface="メイリオ"/>
              <a:cs typeface="メイリオ"/>
            </a:endParaRPr>
          </a:p>
          <a:p>
            <a:pPr lvl="1">
              <a:lnSpc>
                <a:spcPct val="90000"/>
              </a:lnSpc>
            </a:pPr>
            <a:r>
              <a:rPr lang="ja-JP" altLang="en-US" sz="1400" b="1" dirty="0">
                <a:latin typeface="メイリオ"/>
                <a:ea typeface="メイリオ"/>
                <a:cs typeface="メイリオ"/>
              </a:rPr>
              <a:t>試料凍結から構造解析まで</a:t>
            </a:r>
            <a:endParaRPr lang="en-US" altLang="ja-JP" sz="1400" b="1" dirty="0">
              <a:latin typeface="メイリオ"/>
              <a:ea typeface="メイリオ"/>
              <a:cs typeface="メイリオ"/>
            </a:endParaRPr>
          </a:p>
          <a:p>
            <a:pPr>
              <a:lnSpc>
                <a:spcPct val="90000"/>
              </a:lnSpc>
            </a:pPr>
            <a:r>
              <a:rPr lang="en-US" altLang="ja-JP" sz="1400" b="1" dirty="0">
                <a:latin typeface="メイリオ"/>
                <a:ea typeface="メイリオ"/>
                <a:cs typeface="メイリオ"/>
              </a:rPr>
              <a:t>       </a:t>
            </a:r>
          </a:p>
          <a:p>
            <a:pPr>
              <a:lnSpc>
                <a:spcPct val="90000"/>
              </a:lnSpc>
            </a:pPr>
            <a:endParaRPr lang="en-US" altLang="ja-JP" sz="1400" b="1" dirty="0">
              <a:latin typeface="メイリオ"/>
              <a:ea typeface="メイリオ"/>
              <a:cs typeface="メイリオ"/>
            </a:endParaRPr>
          </a:p>
        </p:txBody>
      </p:sp>
      <p:grpSp>
        <p:nvGrpSpPr>
          <p:cNvPr id="4" name="グループ化 3">
            <a:extLst>
              <a:ext uri="{FF2B5EF4-FFF2-40B4-BE49-F238E27FC236}">
                <a16:creationId xmlns:a16="http://schemas.microsoft.com/office/drawing/2014/main" id="{277EED8D-7F2A-1D19-C039-0CADF170E29C}"/>
              </a:ext>
            </a:extLst>
          </p:cNvPr>
          <p:cNvGrpSpPr/>
          <p:nvPr/>
        </p:nvGrpSpPr>
        <p:grpSpPr>
          <a:xfrm>
            <a:off x="6574291" y="1563117"/>
            <a:ext cx="2903187" cy="1842812"/>
            <a:chOff x="6574291" y="1563117"/>
            <a:chExt cx="2903187" cy="1842812"/>
          </a:xfrm>
        </p:grpSpPr>
        <p:sp>
          <p:nvSpPr>
            <p:cNvPr id="8" name="テキスト ボックス 7">
              <a:extLst>
                <a:ext uri="{FF2B5EF4-FFF2-40B4-BE49-F238E27FC236}">
                  <a16:creationId xmlns:a16="http://schemas.microsoft.com/office/drawing/2014/main" id="{B08ED825-5B9C-F923-D144-6BD658F111BF}"/>
                </a:ext>
              </a:extLst>
            </p:cNvPr>
            <p:cNvSpPr txBox="1"/>
            <p:nvPr/>
          </p:nvSpPr>
          <p:spPr>
            <a:xfrm>
              <a:off x="6574291" y="1563117"/>
              <a:ext cx="1170987" cy="1842812"/>
            </a:xfrm>
            <a:prstGeom prst="rect">
              <a:avLst/>
            </a:prstGeom>
            <a:noFill/>
          </p:spPr>
          <p:txBody>
            <a:bodyPr wrap="square">
              <a:spAutoFit/>
            </a:bodyPr>
            <a:lstStyle/>
            <a:p>
              <a:pPr algn="r">
                <a:lnSpc>
                  <a:spcPct val="90000"/>
                </a:lnSpc>
              </a:pPr>
              <a:r>
                <a:rPr lang="en-US" altLang="ja-JP" sz="1400" b="1" dirty="0">
                  <a:latin typeface="メイリオ"/>
                  <a:ea typeface="メイリオ"/>
                  <a:cs typeface="メイリオ"/>
                </a:rPr>
                <a:t>Director</a:t>
              </a:r>
              <a:r>
                <a:rPr lang="ja-JP" altLang="en-US" sz="1400" b="1" dirty="0">
                  <a:latin typeface="メイリオ"/>
                  <a:ea typeface="メイリオ"/>
                  <a:cs typeface="メイリオ"/>
                </a:rPr>
                <a:t>：</a:t>
              </a:r>
              <a:endParaRPr lang="en-US" altLang="ja-JP" sz="1400" b="1" dirty="0">
                <a:latin typeface="メイリオ"/>
                <a:ea typeface="メイリオ"/>
                <a:cs typeface="メイリオ"/>
              </a:endParaRPr>
            </a:p>
            <a:p>
              <a:pPr algn="r">
                <a:lnSpc>
                  <a:spcPct val="90000"/>
                </a:lnSpc>
              </a:pPr>
              <a:endParaRPr lang="en-US" altLang="ja-JP" sz="1400" b="1" dirty="0">
                <a:latin typeface="メイリオ"/>
                <a:ea typeface="メイリオ"/>
                <a:cs typeface="メイリオ"/>
              </a:endParaRPr>
            </a:p>
            <a:p>
              <a:pPr algn="r">
                <a:lnSpc>
                  <a:spcPct val="90000"/>
                </a:lnSpc>
              </a:pPr>
              <a:r>
                <a:rPr lang="ja-JP" altLang="en-US" sz="1400" b="1" dirty="0">
                  <a:latin typeface="メイリオ"/>
                  <a:ea typeface="メイリオ"/>
                  <a:cs typeface="メイリオ"/>
                </a:rPr>
                <a:t>測定支援：</a:t>
              </a:r>
              <a:endParaRPr lang="en-US" altLang="ja-JP" sz="1400" b="1" dirty="0">
                <a:latin typeface="メイリオ"/>
                <a:ea typeface="メイリオ"/>
                <a:cs typeface="メイリオ"/>
              </a:endParaRPr>
            </a:p>
            <a:p>
              <a:pPr algn="r">
                <a:lnSpc>
                  <a:spcPct val="90000"/>
                </a:lnSpc>
              </a:pPr>
              <a:r>
                <a:rPr lang="ja-JP" altLang="en-US" sz="1400" b="1" dirty="0">
                  <a:latin typeface="メイリオ"/>
                  <a:ea typeface="メイリオ"/>
                  <a:cs typeface="メイリオ"/>
                </a:rPr>
                <a:t>解析支援：</a:t>
              </a:r>
              <a:endParaRPr lang="en-US" altLang="ja-JP" sz="1400" b="1" dirty="0">
                <a:latin typeface="メイリオ"/>
                <a:ea typeface="メイリオ"/>
                <a:cs typeface="メイリオ"/>
              </a:endParaRPr>
            </a:p>
            <a:p>
              <a:pPr algn="r">
                <a:lnSpc>
                  <a:spcPct val="90000"/>
                </a:lnSpc>
              </a:pPr>
              <a:r>
                <a:rPr lang="ja-JP" altLang="en-US" sz="1400" b="1" dirty="0">
                  <a:latin typeface="メイリオ"/>
                  <a:ea typeface="メイリオ"/>
                  <a:cs typeface="メイリオ"/>
                </a:rPr>
                <a:t>装置維持：</a:t>
              </a:r>
              <a:endParaRPr lang="en-US" altLang="ja-JP" sz="1400" b="1" dirty="0">
                <a:latin typeface="メイリオ"/>
                <a:ea typeface="メイリオ"/>
                <a:cs typeface="メイリオ"/>
              </a:endParaRPr>
            </a:p>
            <a:p>
              <a:pPr algn="r">
                <a:lnSpc>
                  <a:spcPct val="90000"/>
                </a:lnSpc>
              </a:pPr>
              <a:r>
                <a:rPr lang="ja-JP" altLang="en-US" sz="1400" b="1" dirty="0">
                  <a:latin typeface="メイリオ"/>
                  <a:ea typeface="メイリオ"/>
                  <a:cs typeface="メイリオ"/>
                </a:rPr>
                <a:t>　高度化：</a:t>
              </a:r>
              <a:endParaRPr lang="en-US" altLang="ja-JP" sz="1400" b="1" dirty="0">
                <a:latin typeface="メイリオ"/>
                <a:ea typeface="メイリオ"/>
                <a:cs typeface="メイリオ"/>
              </a:endParaRPr>
            </a:p>
            <a:p>
              <a:pPr algn="r">
                <a:lnSpc>
                  <a:spcPct val="90000"/>
                </a:lnSpc>
              </a:pPr>
              <a:r>
                <a:rPr lang="en-US" altLang="ja-JP" sz="1400" b="1" dirty="0">
                  <a:latin typeface="メイリオ"/>
                  <a:ea typeface="メイリオ"/>
                  <a:cs typeface="メイリオ"/>
                </a:rPr>
                <a:t>Grid</a:t>
              </a:r>
              <a:r>
                <a:rPr lang="ja-JP" altLang="en-US" sz="1400" b="1" dirty="0">
                  <a:latin typeface="メイリオ"/>
                  <a:ea typeface="メイリオ"/>
                  <a:cs typeface="メイリオ"/>
                </a:rPr>
                <a:t>開発：</a:t>
              </a:r>
              <a:endParaRPr lang="en-US" altLang="ja-JP" sz="1400" b="1" dirty="0">
                <a:latin typeface="メイリオ"/>
                <a:ea typeface="メイリオ"/>
                <a:cs typeface="メイリオ"/>
              </a:endParaRPr>
            </a:p>
            <a:p>
              <a:pPr algn="r">
                <a:lnSpc>
                  <a:spcPct val="90000"/>
                </a:lnSpc>
              </a:pPr>
              <a:r>
                <a:rPr lang="ja-JP" altLang="en-US" sz="1400" b="1" dirty="0">
                  <a:latin typeface="メイリオ"/>
                  <a:ea typeface="メイリオ"/>
                  <a:cs typeface="メイリオ"/>
                </a:rPr>
                <a:t>試料調製：</a:t>
              </a:r>
              <a:endParaRPr lang="en-US" altLang="ja-JP" sz="1400" b="1" dirty="0">
                <a:latin typeface="メイリオ"/>
                <a:ea typeface="メイリオ"/>
                <a:cs typeface="メイリオ"/>
              </a:endParaRPr>
            </a:p>
            <a:p>
              <a:pPr algn="r">
                <a:lnSpc>
                  <a:spcPct val="90000"/>
                </a:lnSpc>
              </a:pPr>
              <a:r>
                <a:rPr lang="ja-JP" altLang="en-US" sz="1400" b="1" dirty="0">
                  <a:latin typeface="メイリオ"/>
                  <a:ea typeface="メイリオ"/>
                  <a:cs typeface="メイリオ"/>
                </a:rPr>
                <a:t>　負染色：</a:t>
              </a:r>
              <a:endParaRPr lang="en-US" altLang="ja-JP" sz="1400" b="1" dirty="0">
                <a:latin typeface="メイリオ"/>
                <a:ea typeface="メイリオ"/>
                <a:cs typeface="メイリオ"/>
              </a:endParaRPr>
            </a:p>
          </p:txBody>
        </p:sp>
        <p:sp>
          <p:nvSpPr>
            <p:cNvPr id="3" name="テキスト ボックス 2">
              <a:extLst>
                <a:ext uri="{FF2B5EF4-FFF2-40B4-BE49-F238E27FC236}">
                  <a16:creationId xmlns:a16="http://schemas.microsoft.com/office/drawing/2014/main" id="{38831121-A0B6-43BC-5C9E-1E37C80B47EE}"/>
                </a:ext>
              </a:extLst>
            </p:cNvPr>
            <p:cNvSpPr txBox="1"/>
            <p:nvPr/>
          </p:nvSpPr>
          <p:spPr>
            <a:xfrm>
              <a:off x="7575817" y="1563117"/>
              <a:ext cx="1901661" cy="1842812"/>
            </a:xfrm>
            <a:prstGeom prst="rect">
              <a:avLst/>
            </a:prstGeom>
            <a:noFill/>
          </p:spPr>
          <p:txBody>
            <a:bodyPr wrap="square">
              <a:spAutoFit/>
            </a:bodyPr>
            <a:lstStyle/>
            <a:p>
              <a:pPr>
                <a:lnSpc>
                  <a:spcPct val="90000"/>
                </a:lnSpc>
              </a:pPr>
              <a:r>
                <a:rPr lang="ja-JP" altLang="en-US" sz="1400" b="1" dirty="0">
                  <a:latin typeface="メイリオ"/>
                  <a:ea typeface="メイリオ"/>
                  <a:cs typeface="メイリオ"/>
                </a:rPr>
                <a:t>難波</a:t>
              </a:r>
              <a:endParaRPr lang="en-US" altLang="ja-JP" sz="1400" b="1" dirty="0">
                <a:latin typeface="メイリオ"/>
                <a:ea typeface="メイリオ"/>
                <a:cs typeface="メイリオ"/>
              </a:endParaRPr>
            </a:p>
            <a:p>
              <a:pPr>
                <a:lnSpc>
                  <a:spcPct val="90000"/>
                </a:lnSpc>
              </a:pPr>
              <a:endParaRPr lang="en-US" altLang="ja-JP" sz="1400" b="1" dirty="0">
                <a:latin typeface="メイリオ"/>
                <a:ea typeface="メイリオ"/>
                <a:cs typeface="メイリオ"/>
              </a:endParaRPr>
            </a:p>
            <a:p>
              <a:pPr>
                <a:lnSpc>
                  <a:spcPct val="90000"/>
                </a:lnSpc>
              </a:pPr>
              <a:r>
                <a:rPr lang="ja-JP" altLang="en-US" sz="1400" b="1" dirty="0">
                  <a:latin typeface="メイリオ"/>
                  <a:ea typeface="メイリオ"/>
                  <a:cs typeface="メイリオ"/>
                </a:rPr>
                <a:t>宮田</a:t>
              </a:r>
              <a:r>
                <a:rPr lang="en-US" altLang="ja-JP" sz="1400" b="1" dirty="0">
                  <a:latin typeface="メイリオ"/>
                  <a:ea typeface="メイリオ"/>
                  <a:cs typeface="メイリオ"/>
                </a:rPr>
                <a:t>,</a:t>
              </a:r>
              <a:r>
                <a:rPr lang="ja-JP" altLang="en-US" sz="1400" b="1" dirty="0">
                  <a:latin typeface="メイリオ"/>
                  <a:ea typeface="メイリオ"/>
                  <a:cs typeface="メイリオ"/>
                </a:rPr>
                <a:t>牧野</a:t>
              </a:r>
              <a:r>
                <a:rPr lang="en-US" altLang="ja-JP" sz="1400" b="1" dirty="0">
                  <a:latin typeface="メイリオ"/>
                  <a:ea typeface="メイリオ"/>
                  <a:cs typeface="メイリオ"/>
                </a:rPr>
                <a:t>,</a:t>
              </a:r>
              <a:r>
                <a:rPr lang="ja-JP" altLang="en-US" sz="1400" b="1" dirty="0">
                  <a:latin typeface="メイリオ"/>
                  <a:ea typeface="メイリオ"/>
                  <a:cs typeface="メイリオ"/>
                </a:rPr>
                <a:t>藤田</a:t>
              </a:r>
              <a:r>
                <a:rPr lang="en-US" altLang="ja-JP" sz="1400" b="1" dirty="0">
                  <a:latin typeface="メイリオ"/>
                  <a:ea typeface="メイリオ"/>
                  <a:cs typeface="メイリオ"/>
                </a:rPr>
                <a:t>,</a:t>
              </a:r>
              <a:r>
                <a:rPr lang="ja-JP" altLang="en-US" sz="1400" b="1" dirty="0">
                  <a:latin typeface="メイリオ"/>
                  <a:ea typeface="メイリオ"/>
                  <a:cs typeface="メイリオ"/>
                </a:rPr>
                <a:t>木下</a:t>
              </a:r>
              <a:endParaRPr lang="en-US" altLang="ja-JP" sz="1400" b="1" dirty="0">
                <a:latin typeface="メイリオ"/>
                <a:ea typeface="メイリオ"/>
                <a:cs typeface="メイリオ"/>
              </a:endParaRPr>
            </a:p>
            <a:p>
              <a:pPr>
                <a:lnSpc>
                  <a:spcPct val="90000"/>
                </a:lnSpc>
              </a:pPr>
              <a:r>
                <a:rPr lang="ja-JP" altLang="en-US" sz="1400" b="1" dirty="0">
                  <a:latin typeface="メイリオ"/>
                  <a:ea typeface="メイリオ"/>
                  <a:cs typeface="メイリオ"/>
                </a:rPr>
                <a:t>宮田</a:t>
              </a:r>
              <a:r>
                <a:rPr lang="en-US" altLang="ja-JP" sz="1400" b="1" dirty="0">
                  <a:latin typeface="メイリオ"/>
                  <a:ea typeface="メイリオ"/>
                  <a:cs typeface="メイリオ"/>
                </a:rPr>
                <a:t>,</a:t>
              </a:r>
              <a:r>
                <a:rPr lang="ja-JP" altLang="en-US" sz="1400" b="1" dirty="0">
                  <a:latin typeface="メイリオ"/>
                  <a:ea typeface="メイリオ"/>
                  <a:cs typeface="メイリオ"/>
                </a:rPr>
                <a:t>牧野</a:t>
              </a:r>
              <a:r>
                <a:rPr lang="en-US" altLang="ja-JP" sz="1400" b="1" dirty="0">
                  <a:latin typeface="メイリオ"/>
                  <a:ea typeface="メイリオ"/>
                  <a:cs typeface="メイリオ"/>
                </a:rPr>
                <a:t>,</a:t>
              </a:r>
              <a:r>
                <a:rPr lang="ja-JP" altLang="en-US" sz="1400" b="1" dirty="0">
                  <a:latin typeface="メイリオ"/>
                  <a:ea typeface="メイリオ"/>
                  <a:cs typeface="メイリオ"/>
                </a:rPr>
                <a:t>藤田</a:t>
              </a:r>
              <a:endParaRPr lang="en-US" altLang="ja-JP" sz="1400" b="1" dirty="0">
                <a:latin typeface="メイリオ"/>
                <a:ea typeface="メイリオ"/>
                <a:cs typeface="メイリオ"/>
              </a:endParaRPr>
            </a:p>
            <a:p>
              <a:pPr>
                <a:lnSpc>
                  <a:spcPct val="90000"/>
                </a:lnSpc>
              </a:pPr>
              <a:r>
                <a:rPr lang="ja-JP" altLang="en-US" sz="1400" b="1" dirty="0">
                  <a:latin typeface="メイリオ"/>
                  <a:ea typeface="メイリオ"/>
                  <a:cs typeface="メイリオ"/>
                </a:rPr>
                <a:t>宮田</a:t>
              </a:r>
              <a:r>
                <a:rPr lang="en-US" altLang="ja-JP" sz="1400" b="1" dirty="0">
                  <a:latin typeface="メイリオ"/>
                  <a:ea typeface="メイリオ"/>
                  <a:cs typeface="メイリオ"/>
                </a:rPr>
                <a:t>,</a:t>
              </a:r>
              <a:r>
                <a:rPr lang="ja-JP" altLang="en-US" sz="1400" b="1" dirty="0">
                  <a:latin typeface="メイリオ"/>
                  <a:ea typeface="メイリオ"/>
                  <a:cs typeface="メイリオ"/>
                </a:rPr>
                <a:t>牧野</a:t>
              </a:r>
              <a:r>
                <a:rPr lang="en-US" altLang="ja-JP" sz="1400" b="1" dirty="0">
                  <a:latin typeface="メイリオ"/>
                  <a:ea typeface="メイリオ"/>
                  <a:cs typeface="メイリオ"/>
                </a:rPr>
                <a:t>,</a:t>
              </a:r>
              <a:r>
                <a:rPr lang="ja-JP" altLang="en-US" sz="1400" b="1" dirty="0">
                  <a:latin typeface="メイリオ"/>
                  <a:ea typeface="メイリオ"/>
                  <a:cs typeface="メイリオ"/>
                </a:rPr>
                <a:t>藤田</a:t>
              </a:r>
              <a:r>
                <a:rPr lang="en-US" altLang="ja-JP" sz="1400" b="1" dirty="0">
                  <a:latin typeface="メイリオ"/>
                  <a:ea typeface="メイリオ"/>
                  <a:cs typeface="メイリオ"/>
                </a:rPr>
                <a:t>,</a:t>
              </a:r>
              <a:r>
                <a:rPr lang="ja-JP" altLang="en-US" sz="1400" b="1" dirty="0">
                  <a:latin typeface="メイリオ"/>
                  <a:ea typeface="メイリオ"/>
                  <a:cs typeface="メイリオ"/>
                </a:rPr>
                <a:t>串間</a:t>
              </a:r>
              <a:endParaRPr lang="en-US" altLang="ja-JP" sz="1400" b="1" dirty="0">
                <a:latin typeface="メイリオ"/>
                <a:ea typeface="メイリオ"/>
                <a:cs typeface="メイリオ"/>
              </a:endParaRPr>
            </a:p>
            <a:p>
              <a:pPr>
                <a:lnSpc>
                  <a:spcPct val="90000"/>
                </a:lnSpc>
              </a:pPr>
              <a:r>
                <a:rPr lang="ja-JP" altLang="en-US" sz="1400" b="1" dirty="0">
                  <a:latin typeface="メイリオ"/>
                  <a:ea typeface="メイリオ"/>
                  <a:cs typeface="メイリオ"/>
                </a:rPr>
                <a:t>牧野</a:t>
              </a:r>
              <a:endParaRPr lang="en-US" altLang="ja-JP" sz="1400" b="1" dirty="0">
                <a:latin typeface="メイリオ"/>
                <a:ea typeface="メイリオ"/>
                <a:cs typeface="メイリオ"/>
              </a:endParaRPr>
            </a:p>
            <a:p>
              <a:pPr>
                <a:lnSpc>
                  <a:spcPct val="90000"/>
                </a:lnSpc>
              </a:pPr>
              <a:r>
                <a:rPr lang="ja-JP" altLang="en-US" sz="1400" b="1" dirty="0">
                  <a:latin typeface="メイリオ"/>
                  <a:ea typeface="メイリオ"/>
                  <a:cs typeface="メイリオ"/>
                </a:rPr>
                <a:t>牧野</a:t>
              </a:r>
              <a:r>
                <a:rPr lang="en-US" altLang="ja-JP" sz="1400" b="1" dirty="0">
                  <a:latin typeface="メイリオ"/>
                  <a:ea typeface="メイリオ"/>
                  <a:cs typeface="メイリオ"/>
                </a:rPr>
                <a:t>,</a:t>
              </a:r>
              <a:r>
                <a:rPr lang="ja-JP" altLang="en-US" sz="1400" b="1" dirty="0">
                  <a:latin typeface="メイリオ"/>
                  <a:ea typeface="メイリオ"/>
                  <a:cs typeface="メイリオ"/>
                </a:rPr>
                <a:t>藤田</a:t>
              </a:r>
              <a:endParaRPr lang="en-US" altLang="ja-JP" sz="1400" b="1" dirty="0">
                <a:latin typeface="メイリオ"/>
                <a:ea typeface="メイリオ"/>
                <a:cs typeface="メイリオ"/>
              </a:endParaRPr>
            </a:p>
            <a:p>
              <a:pPr>
                <a:lnSpc>
                  <a:spcPct val="90000"/>
                </a:lnSpc>
              </a:pPr>
              <a:r>
                <a:rPr lang="ja-JP" altLang="en-US" sz="1400" b="1" dirty="0">
                  <a:latin typeface="メイリオ"/>
                  <a:ea typeface="メイリオ"/>
                  <a:cs typeface="メイリオ"/>
                </a:rPr>
                <a:t>木下</a:t>
              </a:r>
              <a:r>
                <a:rPr lang="en-US" altLang="ja-JP" sz="1400" b="1" dirty="0">
                  <a:latin typeface="メイリオ"/>
                  <a:ea typeface="メイリオ"/>
                  <a:cs typeface="メイリオ"/>
                </a:rPr>
                <a:t>,</a:t>
              </a:r>
              <a:r>
                <a:rPr lang="ja-JP" altLang="en-US" sz="1400" b="1" dirty="0">
                  <a:latin typeface="メイリオ"/>
                  <a:ea typeface="メイリオ"/>
                  <a:cs typeface="メイリオ"/>
                </a:rPr>
                <a:t>串間</a:t>
              </a:r>
              <a:r>
                <a:rPr lang="en-US" altLang="ja-JP" sz="1400" b="1" dirty="0">
                  <a:latin typeface="メイリオ"/>
                  <a:ea typeface="メイリオ"/>
                  <a:cs typeface="メイリオ"/>
                </a:rPr>
                <a:t>,</a:t>
              </a:r>
              <a:r>
                <a:rPr lang="ja-JP" altLang="en-US" sz="1400" b="1" dirty="0">
                  <a:latin typeface="メイリオ"/>
                  <a:ea typeface="メイリオ"/>
                  <a:cs typeface="メイリオ"/>
                </a:rPr>
                <a:t>山内</a:t>
              </a:r>
              <a:endParaRPr lang="en-US" altLang="ja-JP" sz="1400" b="1" dirty="0">
                <a:latin typeface="メイリオ"/>
                <a:ea typeface="メイリオ"/>
                <a:cs typeface="メイリオ"/>
              </a:endParaRPr>
            </a:p>
            <a:p>
              <a:pPr>
                <a:lnSpc>
                  <a:spcPct val="90000"/>
                </a:lnSpc>
              </a:pPr>
              <a:r>
                <a:rPr lang="ja-JP" altLang="en-US" sz="1400" b="1">
                  <a:latin typeface="メイリオ"/>
                  <a:ea typeface="メイリオ"/>
                  <a:cs typeface="メイリオ"/>
                </a:rPr>
                <a:t>宮田</a:t>
              </a:r>
              <a:r>
                <a:rPr lang="en-US" altLang="ja-JP" sz="1400" b="1" dirty="0">
                  <a:latin typeface="メイリオ"/>
                  <a:ea typeface="メイリオ"/>
                  <a:cs typeface="メイリオ"/>
                </a:rPr>
                <a:t>,</a:t>
              </a:r>
              <a:r>
                <a:rPr lang="ja-JP" altLang="en-US" sz="1400" b="1">
                  <a:latin typeface="メイリオ"/>
                  <a:ea typeface="メイリオ"/>
                  <a:cs typeface="メイリオ"/>
                </a:rPr>
                <a:t>串間</a:t>
              </a:r>
              <a:r>
                <a:rPr lang="en-US" altLang="ja-JP" sz="1400" b="1" dirty="0">
                  <a:latin typeface="メイリオ"/>
                  <a:ea typeface="メイリオ"/>
                  <a:cs typeface="メイリオ"/>
                </a:rPr>
                <a:t>,</a:t>
              </a:r>
              <a:r>
                <a:rPr lang="ja-JP" altLang="en-US" sz="1400" b="1" dirty="0">
                  <a:latin typeface="メイリオ"/>
                  <a:ea typeface="メイリオ"/>
                  <a:cs typeface="メイリオ"/>
                </a:rPr>
                <a:t>山内</a:t>
              </a:r>
              <a:endParaRPr lang="en-US" altLang="ja-JP" sz="1400" b="1" dirty="0">
                <a:latin typeface="メイリオ"/>
                <a:ea typeface="メイリオ"/>
                <a:cs typeface="メイリオ"/>
              </a:endParaRPr>
            </a:p>
          </p:txBody>
        </p:sp>
      </p:grpSp>
      <p:sp>
        <p:nvSpPr>
          <p:cNvPr id="5" name="正方形/長方形 4">
            <a:extLst>
              <a:ext uri="{FF2B5EF4-FFF2-40B4-BE49-F238E27FC236}">
                <a16:creationId xmlns:a16="http://schemas.microsoft.com/office/drawing/2014/main" id="{53557F1F-2AC7-2011-E3E6-94F7AA2A6FFE}"/>
              </a:ext>
            </a:extLst>
          </p:cNvPr>
          <p:cNvSpPr/>
          <p:nvPr/>
        </p:nvSpPr>
        <p:spPr>
          <a:xfrm>
            <a:off x="4529421" y="3747652"/>
            <a:ext cx="852215" cy="430887"/>
          </a:xfrm>
          <a:prstGeom prst="rect">
            <a:avLst/>
          </a:prstGeom>
          <a:solidFill>
            <a:schemeClr val="bg1"/>
          </a:solidFill>
        </p:spPr>
        <p:txBody>
          <a:bodyPr wrap="square">
            <a:spAutoFit/>
          </a:bodyPr>
          <a:lstStyle/>
          <a:p>
            <a:pPr algn="ctr"/>
            <a:r>
              <a:rPr lang="ja-JP" altLang="en-US" sz="2200" b="1" dirty="0">
                <a:latin typeface="メイリオ"/>
                <a:ea typeface="メイリオ"/>
                <a:cs typeface="メイリオ"/>
              </a:rPr>
              <a:t>装置</a:t>
            </a:r>
          </a:p>
        </p:txBody>
      </p:sp>
      <p:graphicFrame>
        <p:nvGraphicFramePr>
          <p:cNvPr id="24" name="表 23">
            <a:extLst>
              <a:ext uri="{FF2B5EF4-FFF2-40B4-BE49-F238E27FC236}">
                <a16:creationId xmlns:a16="http://schemas.microsoft.com/office/drawing/2014/main" id="{1709CA56-6327-7B4F-9D1E-1743BD6FCE04}"/>
              </a:ext>
            </a:extLst>
          </p:cNvPr>
          <p:cNvGraphicFramePr>
            <a:graphicFrameLocks noGrp="1"/>
          </p:cNvGraphicFramePr>
          <p:nvPr>
            <p:extLst>
              <p:ext uri="{D42A27DB-BD31-4B8C-83A1-F6EECF244321}">
                <p14:modId xmlns:p14="http://schemas.microsoft.com/office/powerpoint/2010/main" val="908213786"/>
              </p:ext>
            </p:extLst>
          </p:nvPr>
        </p:nvGraphicFramePr>
        <p:xfrm>
          <a:off x="601617" y="4045927"/>
          <a:ext cx="7736994" cy="2642354"/>
        </p:xfrm>
        <a:graphic>
          <a:graphicData uri="http://schemas.openxmlformats.org/drawingml/2006/table">
            <a:tbl>
              <a:tblPr firstRow="1" bandRow="1">
                <a:tableStyleId>{FABFCF23-3B69-468F-B69F-88F6DE6A72F2}</a:tableStyleId>
              </a:tblPr>
              <a:tblGrid>
                <a:gridCol w="1720011">
                  <a:extLst>
                    <a:ext uri="{9D8B030D-6E8A-4147-A177-3AD203B41FA5}">
                      <a16:colId xmlns:a16="http://schemas.microsoft.com/office/drawing/2014/main" val="20000"/>
                    </a:ext>
                  </a:extLst>
                </a:gridCol>
                <a:gridCol w="1014382">
                  <a:extLst>
                    <a:ext uri="{9D8B030D-6E8A-4147-A177-3AD203B41FA5}">
                      <a16:colId xmlns:a16="http://schemas.microsoft.com/office/drawing/2014/main" val="142583364"/>
                    </a:ext>
                  </a:extLst>
                </a:gridCol>
                <a:gridCol w="1077132">
                  <a:extLst>
                    <a:ext uri="{9D8B030D-6E8A-4147-A177-3AD203B41FA5}">
                      <a16:colId xmlns:a16="http://schemas.microsoft.com/office/drawing/2014/main" val="275286298"/>
                    </a:ext>
                  </a:extLst>
                </a:gridCol>
                <a:gridCol w="976394">
                  <a:extLst>
                    <a:ext uri="{9D8B030D-6E8A-4147-A177-3AD203B41FA5}">
                      <a16:colId xmlns:a16="http://schemas.microsoft.com/office/drawing/2014/main" val="2566330796"/>
                    </a:ext>
                  </a:extLst>
                </a:gridCol>
                <a:gridCol w="999640">
                  <a:extLst>
                    <a:ext uri="{9D8B030D-6E8A-4147-A177-3AD203B41FA5}">
                      <a16:colId xmlns:a16="http://schemas.microsoft.com/office/drawing/2014/main" val="3412413658"/>
                    </a:ext>
                  </a:extLst>
                </a:gridCol>
                <a:gridCol w="1073258">
                  <a:extLst>
                    <a:ext uri="{9D8B030D-6E8A-4147-A177-3AD203B41FA5}">
                      <a16:colId xmlns:a16="http://schemas.microsoft.com/office/drawing/2014/main" val="3471865471"/>
                    </a:ext>
                  </a:extLst>
                </a:gridCol>
                <a:gridCol w="876177">
                  <a:extLst>
                    <a:ext uri="{9D8B030D-6E8A-4147-A177-3AD203B41FA5}">
                      <a16:colId xmlns:a16="http://schemas.microsoft.com/office/drawing/2014/main" val="898751536"/>
                    </a:ext>
                  </a:extLst>
                </a:gridCol>
              </a:tblGrid>
              <a:tr h="386834">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電顕</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ARM300</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ARM300II</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ARM200</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JEM-1011</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JEM-1400 Flash</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FIB-SEM</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0"/>
                  </a:ext>
                </a:extLst>
              </a:tr>
              <a:tr h="238051">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加速電圧</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300kV </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300kV</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200kV</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100kV</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latin typeface="Meiryo" panose="020B0604030504040204" pitchFamily="34" charset="-128"/>
                          <a:ea typeface="Meiryo" panose="020B0604030504040204" pitchFamily="34" charset="-128"/>
                          <a:cs typeface="メイリオ"/>
                        </a:rPr>
                        <a:t>120kV</a:t>
                      </a:r>
                      <a:endParaRPr kumimoji="1" lang="ja-JP" altLang="en-US" sz="1000" b="1">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~30kV</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1"/>
                  </a:ext>
                </a:extLst>
              </a:tr>
              <a:tr h="238051">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電子銃</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Cold FEG</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Cold FEG</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Cold FEG</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W</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W</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2"/>
                  </a:ext>
                </a:extLst>
              </a:tr>
              <a:tr h="238051">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位相板</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eiryo" panose="020B0604030504040204" pitchFamily="34" charset="-128"/>
                          <a:ea typeface="Meiryo" panose="020B0604030504040204" pitchFamily="34" charset="-128"/>
                          <a:cs typeface="メイリオ"/>
                        </a:rPr>
                        <a:t>ホールフリー</a:t>
                      </a:r>
                    </a:p>
                  </a:txBody>
                  <a:tcPr anchor="ctr"/>
                </a:tc>
                <a:tc>
                  <a:txBody>
                    <a:bodyPr/>
                    <a:lstStyle/>
                    <a:p>
                      <a:pPr algn="ctr"/>
                      <a:r>
                        <a:rPr kumimoji="1" lang="ja-JP" altLang="en-US" sz="1000" b="1" dirty="0">
                          <a:solidFill>
                            <a:schemeClr val="tx1"/>
                          </a:solidFill>
                          <a:latin typeface="Meiryo" panose="020B0604030504040204" pitchFamily="34" charset="-128"/>
                          <a:ea typeface="Meiryo" panose="020B0604030504040204" pitchFamily="34" charset="-128"/>
                          <a:cs typeface="メイリオ"/>
                        </a:rPr>
                        <a:t>ホールフリー</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solidFill>
                            <a:schemeClr val="tx1"/>
                          </a:solidFill>
                          <a:latin typeface="Meiryo" panose="020B0604030504040204" pitchFamily="34" charset="-128"/>
                          <a:ea typeface="Meiryo" panose="020B0604030504040204" pitchFamily="34" charset="-128"/>
                          <a:cs typeface="メイリオ"/>
                        </a:rPr>
                        <a:t>ホールフリー</a:t>
                      </a: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3"/>
                  </a:ext>
                </a:extLst>
              </a:tr>
              <a:tr h="386834">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主に使用する</a:t>
                      </a:r>
                      <a:endParaRPr kumimoji="1" lang="en-US" altLang="ja-JP" sz="1000" b="1" dirty="0">
                        <a:solidFill>
                          <a:schemeClr val="tx1"/>
                        </a:solidFill>
                        <a:latin typeface="Meiryo" panose="020B0604030504040204" pitchFamily="34" charset="-128"/>
                        <a:ea typeface="Meiryo" panose="020B0604030504040204" pitchFamily="34" charset="-128"/>
                        <a:cs typeface="メイリオ"/>
                      </a:endParaRPr>
                    </a:p>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カメラ</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Gatan</a:t>
                      </a:r>
                      <a:r>
                        <a:rPr kumimoji="1" lang="en-US" altLang="ja-JP" sz="1000" b="1" dirty="0">
                          <a:solidFill>
                            <a:schemeClr val="tx1"/>
                          </a:solidFill>
                          <a:latin typeface="Meiryo" panose="020B0604030504040204" pitchFamily="34" charset="-128"/>
                          <a:ea typeface="Meiryo" panose="020B0604030504040204" pitchFamily="34" charset="-128"/>
                          <a:cs typeface="メイリオ"/>
                        </a:rPr>
                        <a:t> K3</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Gatan</a:t>
                      </a:r>
                      <a:r>
                        <a:rPr kumimoji="1" lang="en-US" altLang="ja-JP" sz="1000" b="1" dirty="0">
                          <a:solidFill>
                            <a:schemeClr val="tx1"/>
                          </a:solidFill>
                          <a:latin typeface="Meiryo" panose="020B0604030504040204" pitchFamily="34" charset="-128"/>
                          <a:ea typeface="Meiryo" panose="020B0604030504040204" pitchFamily="34" charset="-128"/>
                          <a:cs typeface="メイリオ"/>
                        </a:rPr>
                        <a:t> K3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latin typeface="Meiryo" panose="020B0604030504040204" pitchFamily="34" charset="-128"/>
                          <a:ea typeface="Meiryo" panose="020B0604030504040204" pitchFamily="34" charset="-128"/>
                          <a:cs typeface="メイリオ"/>
                        </a:rPr>
                        <a:t>TVIPS XF416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Gatan</a:t>
                      </a:r>
                      <a:r>
                        <a:rPr kumimoji="1" lang="en-US" altLang="ja-JP" sz="1000" b="1" dirty="0">
                          <a:solidFill>
                            <a:schemeClr val="tx1"/>
                          </a:solidFill>
                          <a:latin typeface="Meiryo" panose="020B0604030504040204" pitchFamily="34" charset="-128"/>
                          <a:ea typeface="Meiryo" panose="020B0604030504040204" pitchFamily="34" charset="-128"/>
                          <a:cs typeface="メイリオ"/>
                        </a:rPr>
                        <a:t> K3</a:t>
                      </a: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TVIPS F415</a:t>
                      </a:r>
                    </a:p>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TVIPS F114</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高感度</a:t>
                      </a: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sCMOS</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576954190"/>
                  </a:ext>
                </a:extLst>
              </a:tr>
              <a:tr h="238051">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Energy Filter</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Ω</a:t>
                      </a:r>
                      <a:r>
                        <a:rPr kumimoji="1" lang="en-US" altLang="ja-JP" sz="1000" b="1" dirty="0">
                          <a:solidFill>
                            <a:schemeClr val="tx1"/>
                          </a:solidFill>
                          <a:latin typeface="Meiryo" panose="020B0604030504040204" pitchFamily="34" charset="-128"/>
                          <a:ea typeface="Meiryo" panose="020B0604030504040204" pitchFamily="34" charset="-128"/>
                          <a:cs typeface="メイリオ"/>
                        </a:rPr>
                        <a:t> Filter</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Ω</a:t>
                      </a:r>
                      <a:r>
                        <a:rPr kumimoji="1" lang="en-US" altLang="ja-JP" sz="1000" b="1" dirty="0">
                          <a:solidFill>
                            <a:schemeClr val="tx1"/>
                          </a:solidFill>
                          <a:latin typeface="Meiryo" panose="020B0604030504040204" pitchFamily="34" charset="-128"/>
                          <a:ea typeface="Meiryo" panose="020B0604030504040204" pitchFamily="34" charset="-128"/>
                          <a:cs typeface="メイリオ"/>
                        </a:rPr>
                        <a:t> Filter</a:t>
                      </a:r>
                      <a:endParaRPr kumimoji="1" lang="ja-JP" altLang="en-US" sz="1000" b="1">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err="1">
                          <a:solidFill>
                            <a:schemeClr val="tx1"/>
                          </a:solidFill>
                          <a:latin typeface="Meiryo" panose="020B0604030504040204" pitchFamily="34" charset="-128"/>
                          <a:ea typeface="Meiryo" panose="020B0604030504040204" pitchFamily="34" charset="-128"/>
                          <a:cs typeface="メイリオ"/>
                        </a:rPr>
                        <a:t>Ω</a:t>
                      </a:r>
                      <a:r>
                        <a:rPr kumimoji="1" lang="en-US" altLang="ja-JP" sz="1000" b="1" dirty="0">
                          <a:solidFill>
                            <a:schemeClr val="tx1"/>
                          </a:solidFill>
                          <a:latin typeface="Meiryo" panose="020B0604030504040204" pitchFamily="34" charset="-128"/>
                          <a:ea typeface="Meiryo" panose="020B0604030504040204" pitchFamily="34" charset="-128"/>
                          <a:cs typeface="メイリオ"/>
                        </a:rPr>
                        <a:t> Filter</a:t>
                      </a:r>
                      <a:endParaRPr kumimoji="1" lang="ja-JP" altLang="en-US" sz="1000" b="1">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901710506"/>
                  </a:ext>
                </a:extLst>
              </a:tr>
              <a:tr h="386834">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制御ソフト</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Serial EM</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latin typeface="Meiryo" panose="020B0604030504040204" pitchFamily="34" charset="-128"/>
                          <a:ea typeface="Meiryo" panose="020B0604030504040204" pitchFamily="34" charset="-128"/>
                          <a:cs typeface="メイリオ"/>
                        </a:rPr>
                        <a:t>Serial EM</a:t>
                      </a:r>
                      <a:endParaRPr kumimoji="1" lang="ja-JP" altLang="en-US" sz="1000" b="1">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latin typeface="Meiryo" panose="020B0604030504040204" pitchFamily="34" charset="-128"/>
                          <a:ea typeface="Meiryo" panose="020B0604030504040204" pitchFamily="34" charset="-128"/>
                          <a:cs typeface="メイリオ"/>
                        </a:rPr>
                        <a:t>Serial EM</a:t>
                      </a:r>
                      <a:endParaRPr kumimoji="1" lang="ja-JP" altLang="en-US" sz="1000" b="1">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3811846842"/>
                  </a:ext>
                </a:extLst>
              </a:tr>
              <a:tr h="238051">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設置場所</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900" b="1">
                          <a:solidFill>
                            <a:schemeClr val="tx1"/>
                          </a:solidFill>
                          <a:latin typeface="Meiryo" panose="020B0604030504040204" pitchFamily="34" charset="-128"/>
                          <a:ea typeface="Meiryo" panose="020B0604030504040204" pitchFamily="34" charset="-128"/>
                          <a:cs typeface="メイリオ"/>
                        </a:rPr>
                        <a:t>生命機能</a:t>
                      </a:r>
                      <a:endParaRPr kumimoji="1" lang="ja-JP" altLang="en-US" sz="9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900" b="1">
                          <a:solidFill>
                            <a:schemeClr val="tx1"/>
                          </a:solidFill>
                          <a:latin typeface="Meiryo" panose="020B0604030504040204" pitchFamily="34" charset="-128"/>
                          <a:ea typeface="Meiryo" panose="020B0604030504040204" pitchFamily="34" charset="-128"/>
                          <a:cs typeface="メイリオ"/>
                        </a:rPr>
                        <a:t>生命機能</a:t>
                      </a:r>
                      <a:endParaRPr kumimoji="1" lang="ja-JP" altLang="en-US" sz="9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薬学</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生命機能</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生命・薬学</a:t>
                      </a:r>
                      <a:endParaRPr kumimoji="1" lang="en-US" altLang="ja-JP"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000" b="1">
                          <a:solidFill>
                            <a:schemeClr val="tx1"/>
                          </a:solidFill>
                          <a:latin typeface="Meiryo" panose="020B0604030504040204" pitchFamily="34" charset="-128"/>
                          <a:ea typeface="Meiryo" panose="020B0604030504040204" pitchFamily="34" charset="-128"/>
                          <a:cs typeface="メイリオ"/>
                        </a:rPr>
                        <a:t>生命機能</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2781769026"/>
                  </a:ext>
                </a:extLst>
              </a:tr>
              <a:tr h="2380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solidFill>
                            <a:schemeClr val="tx1"/>
                          </a:solidFill>
                          <a:latin typeface="Meiryo" panose="020B0604030504040204" pitchFamily="34" charset="-128"/>
                          <a:ea typeface="Meiryo" panose="020B0604030504040204" pitchFamily="34" charset="-128"/>
                          <a:cs typeface="メイリオ"/>
                        </a:rPr>
                        <a:t>内部</a:t>
                      </a: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r>
                        <a:rPr kumimoji="1" lang="ja-JP" altLang="en-US" sz="1000" b="1">
                          <a:solidFill>
                            <a:schemeClr val="tx1"/>
                          </a:solidFill>
                          <a:latin typeface="Meiryo" panose="020B0604030504040204" pitchFamily="34" charset="-128"/>
                          <a:ea typeface="Meiryo" panose="020B0604030504040204" pitchFamily="34" charset="-128"/>
                          <a:cs typeface="メイリオ"/>
                        </a:rPr>
                        <a:t>外部</a:t>
                      </a:r>
                      <a:r>
                        <a:rPr kumimoji="1" lang="en-US" altLang="ja-JP" sz="1000" b="1" dirty="0">
                          <a:solidFill>
                            <a:schemeClr val="tx1"/>
                          </a:solidFill>
                          <a:latin typeface="Meiryo" panose="020B0604030504040204" pitchFamily="34" charset="-128"/>
                          <a:ea typeface="Meiryo" panose="020B0604030504040204" pitchFamily="34" charset="-128"/>
                          <a:cs typeface="メイリオ"/>
                        </a:rPr>
                        <a:t>:</a:t>
                      </a:r>
                      <a:r>
                        <a:rPr kumimoji="1" lang="ja-JP" altLang="en-US" sz="1000" b="1">
                          <a:solidFill>
                            <a:schemeClr val="tx1"/>
                          </a:solidFill>
                          <a:latin typeface="Meiryo" panose="020B0604030504040204" pitchFamily="34" charset="-128"/>
                          <a:ea typeface="Meiryo" panose="020B0604030504040204" pitchFamily="34" charset="-128"/>
                          <a:cs typeface="メイリオ"/>
                        </a:rPr>
                        <a:t>企業（利用比）</a:t>
                      </a: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23:25:51</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000" b="1" dirty="0">
                          <a:solidFill>
                            <a:schemeClr val="tx1"/>
                          </a:solidFill>
                          <a:latin typeface="Meiryo" panose="020B0604030504040204" pitchFamily="34" charset="-128"/>
                          <a:ea typeface="Meiryo" panose="020B0604030504040204" pitchFamily="34" charset="-128"/>
                          <a:cs typeface="メイリオ"/>
                        </a:rPr>
                        <a:t>5:68:16</a:t>
                      </a: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endParaRPr kumimoji="1" lang="ja-JP" altLang="en-US" sz="10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3949171944"/>
                  </a:ext>
                </a:extLst>
              </a:tr>
            </a:tbl>
          </a:graphicData>
        </a:graphic>
      </p:graphicFrame>
    </p:spTree>
    <p:extLst>
      <p:ext uri="{BB962C8B-B14F-4D97-AF65-F5344CB8AC3E}">
        <p14:creationId xmlns:p14="http://schemas.microsoft.com/office/powerpoint/2010/main" val="161623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dissolve">
                                      <p:cBhvr>
                                        <p:cTn id="7" dur="500"/>
                                        <p:tgtEl>
                                          <p:spTgt spid="5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dissolve">
                                      <p:cBhvr>
                                        <p:cTn id="10" dur="500"/>
                                        <p:tgtEl>
                                          <p:spTgt spid="5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2"/>
                                        </p:tgtEl>
                                        <p:attrNameLst>
                                          <p:attrName>style.visibility</p:attrName>
                                        </p:attrNameLst>
                                      </p:cBhvr>
                                      <p:to>
                                        <p:strVal val="visible"/>
                                      </p:to>
                                    </p:set>
                                    <p:animEffect transition="in" filter="dissolve">
                                      <p:cBhvr>
                                        <p:cTn id="13" dur="500"/>
                                        <p:tgtEl>
                                          <p:spTgt spid="7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4"/>
                                        </p:tgtEl>
                                        <p:attrNameLst>
                                          <p:attrName>style.visibility</p:attrName>
                                        </p:attrNameLst>
                                      </p:cBhvr>
                                      <p:to>
                                        <p:strVal val="visible"/>
                                      </p:to>
                                    </p:set>
                                    <p:animEffect transition="in" filter="dissolve">
                                      <p:cBhvr>
                                        <p:cTn id="16" dur="500"/>
                                        <p:tgtEl>
                                          <p:spTgt spid="84"/>
                                        </p:tgtEl>
                                      </p:cBhvr>
                                    </p:animEffect>
                                  </p:childTnLst>
                                </p:cTn>
                              </p:par>
                              <p:par>
                                <p:cTn id="17" presetID="9"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dissolve">
                                      <p:cBhvr>
                                        <p:cTn id="19" dur="500"/>
                                        <p:tgtEl>
                                          <p:spTgt spid="2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72" grpId="0" animBg="1"/>
      <p:bldP spid="8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角丸四角形 53"/>
          <p:cNvSpPr/>
          <p:nvPr/>
        </p:nvSpPr>
        <p:spPr>
          <a:xfrm>
            <a:off x="664021" y="4215323"/>
            <a:ext cx="4320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5085622" y="4215323"/>
            <a:ext cx="4320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671261" y="1410644"/>
            <a:ext cx="4320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4" name="角丸四角形 83"/>
          <p:cNvSpPr/>
          <p:nvPr/>
        </p:nvSpPr>
        <p:spPr>
          <a:xfrm>
            <a:off x="5085622" y="1414971"/>
            <a:ext cx="4320000" cy="2520000"/>
          </a:xfrm>
          <a:prstGeom prst="roundRect">
            <a:avLst>
              <a:gd name="adj" fmla="val 9595"/>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5445622" y="1214258"/>
            <a:ext cx="360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年間マシンタイム配分</a:t>
            </a:r>
            <a:endParaRPr lang="ja-JP" altLang="en-US" sz="2200" b="1" dirty="0">
              <a:latin typeface="メイリオ"/>
              <a:ea typeface="メイリオ"/>
              <a:cs typeface="メイリオ"/>
            </a:endParaRPr>
          </a:p>
        </p:txBody>
      </p:sp>
      <p:sp>
        <p:nvSpPr>
          <p:cNvPr id="87" name="正方形/長方形 86"/>
          <p:cNvSpPr/>
          <p:nvPr/>
        </p:nvSpPr>
        <p:spPr>
          <a:xfrm>
            <a:off x="1031261" y="1214258"/>
            <a:ext cx="3600000" cy="430887"/>
          </a:xfrm>
          <a:prstGeom prst="rect">
            <a:avLst/>
          </a:prstGeom>
          <a:solidFill>
            <a:schemeClr val="bg1"/>
          </a:solidFill>
        </p:spPr>
        <p:txBody>
          <a:bodyPr wrap="square">
            <a:spAutoFit/>
          </a:bodyPr>
          <a:lstStyle/>
          <a:p>
            <a:pPr algn="ctr"/>
            <a:r>
              <a:rPr lang="en-US" altLang="ja-JP" sz="2200" b="1" dirty="0">
                <a:latin typeface="メイリオ"/>
                <a:ea typeface="メイリオ"/>
                <a:cs typeface="メイリオ"/>
              </a:rPr>
              <a:t>1</a:t>
            </a:r>
            <a:r>
              <a:rPr lang="ja-JP" altLang="en-US" sz="2200" b="1">
                <a:latin typeface="メイリオ"/>
                <a:ea typeface="メイリオ"/>
                <a:cs typeface="メイリオ"/>
              </a:rPr>
              <a:t>日</a:t>
            </a:r>
            <a:r>
              <a:rPr lang="en-US" altLang="ja-JP" sz="2200" b="1" dirty="0">
                <a:latin typeface="メイリオ"/>
                <a:ea typeface="メイリオ"/>
                <a:cs typeface="メイリオ"/>
              </a:rPr>
              <a:t> or 1</a:t>
            </a:r>
            <a:r>
              <a:rPr lang="ja-JP" altLang="en-US" sz="2200" b="1">
                <a:latin typeface="メイリオ"/>
                <a:ea typeface="メイリオ"/>
                <a:cs typeface="メイリオ"/>
              </a:rPr>
              <a:t>週間の流れ</a:t>
            </a:r>
            <a:endParaRPr lang="ja-JP" altLang="en-US" sz="2200" b="1" dirty="0">
              <a:latin typeface="メイリオ"/>
              <a:ea typeface="メイリオ"/>
              <a:cs typeface="メイリオ"/>
            </a:endParaRPr>
          </a:p>
        </p:txBody>
      </p:sp>
      <p:sp>
        <p:nvSpPr>
          <p:cNvPr id="88" name="正方形/長方形 87"/>
          <p:cNvSpPr/>
          <p:nvPr/>
        </p:nvSpPr>
        <p:spPr>
          <a:xfrm>
            <a:off x="1744021" y="4030098"/>
            <a:ext cx="216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利用グループ数</a:t>
            </a:r>
            <a:endParaRPr lang="ja-JP" altLang="en-US" sz="2200" b="1" dirty="0">
              <a:latin typeface="メイリオ"/>
              <a:ea typeface="メイリオ"/>
              <a:cs typeface="メイリオ"/>
            </a:endParaRPr>
          </a:p>
        </p:txBody>
      </p:sp>
      <p:graphicFrame>
        <p:nvGraphicFramePr>
          <p:cNvPr id="3" name="表 2"/>
          <p:cNvGraphicFramePr>
            <a:graphicFrameLocks noGrp="1"/>
          </p:cNvGraphicFramePr>
          <p:nvPr>
            <p:extLst>
              <p:ext uri="{D42A27DB-BD31-4B8C-83A1-F6EECF244321}">
                <p14:modId xmlns:p14="http://schemas.microsoft.com/office/powerpoint/2010/main" val="1604328346"/>
              </p:ext>
            </p:extLst>
          </p:nvPr>
        </p:nvGraphicFramePr>
        <p:xfrm>
          <a:off x="756319" y="4646210"/>
          <a:ext cx="4135403" cy="1346136"/>
        </p:xfrm>
        <a:graphic>
          <a:graphicData uri="http://schemas.openxmlformats.org/drawingml/2006/table">
            <a:tbl>
              <a:tblPr firstRow="1" bandRow="1">
                <a:tableStyleId>{1E171933-4619-4E11-9A3F-F7608DF75F80}</a:tableStyleId>
              </a:tblPr>
              <a:tblGrid>
                <a:gridCol w="1409137">
                  <a:extLst>
                    <a:ext uri="{9D8B030D-6E8A-4147-A177-3AD203B41FA5}">
                      <a16:colId xmlns:a16="http://schemas.microsoft.com/office/drawing/2014/main" val="20000"/>
                    </a:ext>
                  </a:extLst>
                </a:gridCol>
                <a:gridCol w="1521960">
                  <a:extLst>
                    <a:ext uri="{9D8B030D-6E8A-4147-A177-3AD203B41FA5}">
                      <a16:colId xmlns:a16="http://schemas.microsoft.com/office/drawing/2014/main" val="20001"/>
                    </a:ext>
                  </a:extLst>
                </a:gridCol>
                <a:gridCol w="1204306">
                  <a:extLst>
                    <a:ext uri="{9D8B030D-6E8A-4147-A177-3AD203B41FA5}">
                      <a16:colId xmlns:a16="http://schemas.microsoft.com/office/drawing/2014/main" val="20002"/>
                    </a:ext>
                  </a:extLst>
                </a:gridCol>
              </a:tblGrid>
              <a:tr h="448712">
                <a:tc>
                  <a:txBody>
                    <a:bodyPr/>
                    <a:lstStyle/>
                    <a:p>
                      <a:pPr algn="ct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ja-JP" altLang="en-US" sz="1600" b="1" dirty="0">
                          <a:solidFill>
                            <a:schemeClr val="tx1"/>
                          </a:solidFill>
                          <a:latin typeface="メイリオ"/>
                          <a:ea typeface="メイリオ"/>
                          <a:cs typeface="メイリオ"/>
                        </a:rPr>
                        <a:t>アカデミア</a:t>
                      </a:r>
                    </a:p>
                  </a:txBody>
                  <a:tcPr anchor="ctr"/>
                </a:tc>
                <a:tc>
                  <a:txBody>
                    <a:bodyPr/>
                    <a:lstStyle/>
                    <a:p>
                      <a:pPr algn="ctr"/>
                      <a:r>
                        <a:rPr kumimoji="1" lang="ja-JP" altLang="en-US" sz="1600" b="1" dirty="0">
                          <a:solidFill>
                            <a:schemeClr val="tx1"/>
                          </a:solidFill>
                          <a:latin typeface="メイリオ"/>
                          <a:ea typeface="メイリオ"/>
                          <a:cs typeface="メイリオ"/>
                        </a:rPr>
                        <a:t>企業</a:t>
                      </a:r>
                    </a:p>
                  </a:txBody>
                  <a:tcPr anchor="ctr"/>
                </a:tc>
                <a:extLst>
                  <a:ext uri="{0D108BD9-81ED-4DB2-BD59-A6C34878D82A}">
                    <a16:rowId xmlns:a16="http://schemas.microsoft.com/office/drawing/2014/main" val="10000"/>
                  </a:ext>
                </a:extLst>
              </a:tr>
              <a:tr h="448712">
                <a:tc>
                  <a:txBody>
                    <a:bodyPr/>
                    <a:lstStyle/>
                    <a:p>
                      <a:pPr algn="ctr"/>
                      <a:r>
                        <a:rPr kumimoji="1" lang="en-US" altLang="ja-JP" sz="1600" b="1" dirty="0">
                          <a:solidFill>
                            <a:schemeClr val="tx1"/>
                          </a:solidFill>
                          <a:latin typeface="メイリオ"/>
                          <a:ea typeface="メイリオ"/>
                          <a:cs typeface="メイリオ"/>
                        </a:rPr>
                        <a:t>2021</a:t>
                      </a:r>
                      <a:r>
                        <a:rPr kumimoji="1" lang="ja-JP" altLang="en-US" sz="1600" b="1">
                          <a:solidFill>
                            <a:schemeClr val="tx1"/>
                          </a:solidFill>
                          <a:latin typeface="メイリオ"/>
                          <a:ea typeface="メイリオ"/>
                          <a:cs typeface="メイリオ"/>
                        </a:rPr>
                        <a:t>年度</a:t>
                      </a: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24</a:t>
                      </a:r>
                      <a:r>
                        <a:rPr kumimoji="1" lang="ja-JP" altLang="en-US" sz="1600" b="1">
                          <a:solidFill>
                            <a:schemeClr val="tx1"/>
                          </a:solidFill>
                          <a:latin typeface="メイリオ"/>
                          <a:ea typeface="メイリオ"/>
                          <a:cs typeface="メイリオ"/>
                        </a:rPr>
                        <a:t>グループ</a:t>
                      </a: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ja-JP" altLang="en-US" sz="1600" b="1">
                          <a:solidFill>
                            <a:srgbClr val="FF0000"/>
                          </a:solidFill>
                          <a:latin typeface="Meiryo" panose="020B0604030504040204" pitchFamily="34" charset="-128"/>
                          <a:ea typeface="Meiryo" panose="020B0604030504040204" pitchFamily="34" charset="-128"/>
                          <a:cs typeface="メイリオ"/>
                        </a:rPr>
                        <a:t>８</a:t>
                      </a:r>
                      <a:r>
                        <a:rPr kumimoji="1" lang="ja-JP" altLang="en-US" sz="1600" b="1">
                          <a:solidFill>
                            <a:schemeClr val="tx1"/>
                          </a:solidFill>
                          <a:latin typeface="メイリオ"/>
                          <a:ea typeface="メイリオ"/>
                          <a:cs typeface="メイリオ"/>
                        </a:rPr>
                        <a:t>社</a:t>
                      </a:r>
                      <a:endParaRPr kumimoji="1" lang="ja-JP" altLang="en-US" sz="1600" b="1" dirty="0">
                        <a:solidFill>
                          <a:schemeClr val="tx1"/>
                        </a:solidFill>
                        <a:latin typeface="メイリオ"/>
                        <a:ea typeface="メイリオ"/>
                        <a:cs typeface="メイリオ"/>
                      </a:endParaRPr>
                    </a:p>
                  </a:txBody>
                  <a:tcPr anchor="ctr"/>
                </a:tc>
                <a:extLst>
                  <a:ext uri="{0D108BD9-81ED-4DB2-BD59-A6C34878D82A}">
                    <a16:rowId xmlns:a16="http://schemas.microsoft.com/office/drawing/2014/main" val="1576954190"/>
                  </a:ext>
                </a:extLst>
              </a:tr>
              <a:tr h="448712">
                <a:tc>
                  <a:txBody>
                    <a:bodyPr/>
                    <a:lstStyle/>
                    <a:p>
                      <a:pPr algn="ctr"/>
                      <a:r>
                        <a:rPr kumimoji="1" lang="en-US" altLang="ja-JP" sz="1600" b="1" dirty="0">
                          <a:solidFill>
                            <a:schemeClr val="tx1"/>
                          </a:solidFill>
                          <a:latin typeface="メイリオ"/>
                          <a:ea typeface="メイリオ"/>
                          <a:cs typeface="メイリオ"/>
                        </a:rPr>
                        <a:t>2022</a:t>
                      </a:r>
                      <a:r>
                        <a:rPr kumimoji="1" lang="ja-JP" altLang="en-US" sz="1600" b="1">
                          <a:solidFill>
                            <a:schemeClr val="tx1"/>
                          </a:solidFill>
                          <a:latin typeface="メイリオ"/>
                          <a:ea typeface="メイリオ"/>
                          <a:cs typeface="メイリオ"/>
                        </a:rPr>
                        <a:t>年度</a:t>
                      </a: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cs typeface="メイリオ"/>
                        </a:rPr>
                        <a:t>20</a:t>
                      </a:r>
                      <a:r>
                        <a:rPr kumimoji="1" lang="ja-JP" altLang="en-US" sz="1600" b="1">
                          <a:solidFill>
                            <a:schemeClr val="tx1"/>
                          </a:solidFill>
                          <a:latin typeface="メイリオ"/>
                          <a:ea typeface="メイリオ"/>
                          <a:cs typeface="メイリオ"/>
                        </a:rPr>
                        <a:t>グループ</a:t>
                      </a:r>
                      <a:endParaRPr kumimoji="1" lang="ja-JP" altLang="en-US" sz="1600" b="1" dirty="0">
                        <a:solidFill>
                          <a:schemeClr val="tx1"/>
                        </a:solidFill>
                        <a:latin typeface="メイリオ"/>
                        <a:ea typeface="メイリオ"/>
                        <a:cs typeface="メイリオ"/>
                      </a:endParaRPr>
                    </a:p>
                  </a:txBody>
                  <a:tcPr anchor="ctr"/>
                </a:tc>
                <a:tc>
                  <a:txBody>
                    <a:bodyPr/>
                    <a:lstStyle/>
                    <a:p>
                      <a:pPr algn="ctr"/>
                      <a:r>
                        <a:rPr kumimoji="1" lang="ja-JP" altLang="en-US" sz="1600" b="1">
                          <a:solidFill>
                            <a:srgbClr val="FF0000"/>
                          </a:solidFill>
                          <a:latin typeface="Meiryo" panose="020B0604030504040204" pitchFamily="34" charset="-128"/>
                          <a:ea typeface="Meiryo" panose="020B0604030504040204" pitchFamily="34" charset="-128"/>
                          <a:cs typeface="メイリオ"/>
                        </a:rPr>
                        <a:t>７</a:t>
                      </a:r>
                      <a:r>
                        <a:rPr kumimoji="1" lang="ja-JP" altLang="en-US" sz="1600" b="1">
                          <a:solidFill>
                            <a:schemeClr val="tx1"/>
                          </a:solidFill>
                          <a:latin typeface="メイリオ"/>
                          <a:ea typeface="メイリオ"/>
                          <a:cs typeface="メイリオ"/>
                        </a:rPr>
                        <a:t>社</a:t>
                      </a:r>
                      <a:endParaRPr kumimoji="1" lang="ja-JP" altLang="en-US" sz="1600" b="1" dirty="0">
                        <a:solidFill>
                          <a:schemeClr val="tx1"/>
                        </a:solidFill>
                        <a:latin typeface="メイリオ"/>
                        <a:ea typeface="メイリオ"/>
                        <a:cs typeface="メイリオ"/>
                      </a:endParaRPr>
                    </a:p>
                  </a:txBody>
                  <a:tcPr anchor="ctr"/>
                </a:tc>
                <a:extLst>
                  <a:ext uri="{0D108BD9-81ED-4DB2-BD59-A6C34878D82A}">
                    <a16:rowId xmlns:a16="http://schemas.microsoft.com/office/drawing/2014/main" val="1143852765"/>
                  </a:ext>
                </a:extLst>
              </a:tr>
            </a:tbl>
          </a:graphicData>
        </a:graphic>
      </p:graphicFrame>
      <p:sp>
        <p:nvSpPr>
          <p:cNvPr id="2" name="スライド番号プレースホルダー 1">
            <a:extLst>
              <a:ext uri="{FF2B5EF4-FFF2-40B4-BE49-F238E27FC236}">
                <a16:creationId xmlns:a16="http://schemas.microsoft.com/office/drawing/2014/main" id="{DBACC7BA-4850-4D42-B33A-EC587406B6F4}"/>
              </a:ext>
            </a:extLst>
          </p:cNvPr>
          <p:cNvSpPr>
            <a:spLocks noGrp="1"/>
          </p:cNvSpPr>
          <p:nvPr>
            <p:ph type="sldNum" sz="quarter" idx="12"/>
          </p:nvPr>
        </p:nvSpPr>
        <p:spPr>
          <a:xfrm>
            <a:off x="6996113" y="6389805"/>
            <a:ext cx="2228850" cy="365125"/>
          </a:xfrm>
        </p:spPr>
        <p:txBody>
          <a:bodyPr/>
          <a:lstStyle/>
          <a:p>
            <a:fld id="{26317FC1-5595-0942-9BD9-527CF0EC310B}" type="slidenum">
              <a:rPr kumimoji="1" lang="ja-JP" altLang="en-US" smtClean="0"/>
              <a:t>2</a:t>
            </a:fld>
            <a:endParaRPr kumimoji="1" lang="ja-JP" altLang="en-US"/>
          </a:p>
        </p:txBody>
      </p:sp>
      <p:sp>
        <p:nvSpPr>
          <p:cNvPr id="22" name="CryoEMネットワーク">
            <a:extLst>
              <a:ext uri="{FF2B5EF4-FFF2-40B4-BE49-F238E27FC236}">
                <a16:creationId xmlns:a16="http://schemas.microsoft.com/office/drawing/2014/main" id="{5F661489-1AD5-1243-9B8E-C43DA901BFAD}"/>
              </a:ext>
            </a:extLst>
          </p:cNvPr>
          <p:cNvSpPr txBox="1">
            <a:spLocks/>
          </p:cNvSpPr>
          <p:nvPr/>
        </p:nvSpPr>
        <p:spPr>
          <a:xfrm>
            <a:off x="0" y="144963"/>
            <a:ext cx="9905999"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pPr algn="ctr"/>
            <a:r>
              <a:rPr lang="ja-JP" altLang="en-US" sz="4000" b="1">
                <a:latin typeface="メイリオ"/>
                <a:ea typeface="メイリオ"/>
                <a:cs typeface="メイリオ"/>
              </a:rPr>
              <a:t>稼働状況</a:t>
            </a:r>
            <a:r>
              <a:rPr lang="en-US" altLang="ja-JP" sz="4000" b="1" dirty="0">
                <a:latin typeface="メイリオ"/>
                <a:ea typeface="メイリオ"/>
                <a:cs typeface="メイリオ"/>
              </a:rPr>
              <a:t>【</a:t>
            </a:r>
            <a:r>
              <a:rPr lang="en-US" altLang="ja-JP" sz="4000" b="1" dirty="0">
                <a:solidFill>
                  <a:srgbClr val="FF0000"/>
                </a:solidFill>
                <a:latin typeface="メイリオ"/>
                <a:ea typeface="メイリオ"/>
                <a:cs typeface="メイリオ"/>
              </a:rPr>
              <a:t> Osaka univ, </a:t>
            </a:r>
            <a:r>
              <a:rPr lang="en-US" altLang="ja-JP" sz="4000" b="1" dirty="0" err="1">
                <a:solidFill>
                  <a:srgbClr val="FF0000"/>
                </a:solidFill>
                <a:latin typeface="メイリオ"/>
                <a:ea typeface="メイリオ"/>
                <a:cs typeface="メイリオ"/>
              </a:rPr>
              <a:t>Namba</a:t>
            </a:r>
            <a:r>
              <a:rPr lang="en-US" altLang="ja-JP" sz="4000" b="1" dirty="0">
                <a:solidFill>
                  <a:srgbClr val="FF0000"/>
                </a:solidFill>
                <a:latin typeface="メイリオ"/>
                <a:ea typeface="メイリオ"/>
                <a:cs typeface="メイリオ"/>
              </a:rPr>
              <a:t>-lab </a:t>
            </a:r>
            <a:r>
              <a:rPr lang="en-US" altLang="ja-JP" sz="4000" b="1" dirty="0">
                <a:latin typeface="メイリオ"/>
                <a:ea typeface="メイリオ"/>
                <a:cs typeface="メイリオ"/>
              </a:rPr>
              <a:t>】</a:t>
            </a:r>
          </a:p>
        </p:txBody>
      </p:sp>
      <p:graphicFrame>
        <p:nvGraphicFramePr>
          <p:cNvPr id="25" name="表 24">
            <a:extLst>
              <a:ext uri="{FF2B5EF4-FFF2-40B4-BE49-F238E27FC236}">
                <a16:creationId xmlns:a16="http://schemas.microsoft.com/office/drawing/2014/main" id="{8443E3C1-0EA0-9C47-8280-7CAEFFDA078D}"/>
              </a:ext>
            </a:extLst>
          </p:cNvPr>
          <p:cNvGraphicFramePr>
            <a:graphicFrameLocks noGrp="1"/>
          </p:cNvGraphicFramePr>
          <p:nvPr>
            <p:extLst>
              <p:ext uri="{D42A27DB-BD31-4B8C-83A1-F6EECF244321}">
                <p14:modId xmlns:p14="http://schemas.microsoft.com/office/powerpoint/2010/main" val="3408833049"/>
              </p:ext>
            </p:extLst>
          </p:nvPr>
        </p:nvGraphicFramePr>
        <p:xfrm>
          <a:off x="5177920" y="1934013"/>
          <a:ext cx="4135405" cy="1790700"/>
        </p:xfrm>
        <a:graphic>
          <a:graphicData uri="http://schemas.openxmlformats.org/drawingml/2006/table">
            <a:tbl>
              <a:tblPr firstRow="1" bandRow="1">
                <a:tableStyleId>{10A1B5D5-9B99-4C35-A422-299274C87663}</a:tableStyleId>
              </a:tblPr>
              <a:tblGrid>
                <a:gridCol w="1255931">
                  <a:extLst>
                    <a:ext uri="{9D8B030D-6E8A-4147-A177-3AD203B41FA5}">
                      <a16:colId xmlns:a16="http://schemas.microsoft.com/office/drawing/2014/main" val="20000"/>
                    </a:ext>
                  </a:extLst>
                </a:gridCol>
                <a:gridCol w="1222872">
                  <a:extLst>
                    <a:ext uri="{9D8B030D-6E8A-4147-A177-3AD203B41FA5}">
                      <a16:colId xmlns:a16="http://schemas.microsoft.com/office/drawing/2014/main" val="20001"/>
                    </a:ext>
                  </a:extLst>
                </a:gridCol>
                <a:gridCol w="828301">
                  <a:extLst>
                    <a:ext uri="{9D8B030D-6E8A-4147-A177-3AD203B41FA5}">
                      <a16:colId xmlns:a16="http://schemas.microsoft.com/office/drawing/2014/main" val="142583364"/>
                    </a:ext>
                  </a:extLst>
                </a:gridCol>
                <a:gridCol w="828301">
                  <a:extLst>
                    <a:ext uri="{9D8B030D-6E8A-4147-A177-3AD203B41FA5}">
                      <a16:colId xmlns:a16="http://schemas.microsoft.com/office/drawing/2014/main" val="20002"/>
                    </a:ext>
                  </a:extLst>
                </a:gridCol>
              </a:tblGrid>
              <a:tr h="161592">
                <a:tc>
                  <a:txBody>
                    <a:bodyPr/>
                    <a:lstStyle/>
                    <a:p>
                      <a:pPr algn="ctr"/>
                      <a:r>
                        <a:rPr kumimoji="1" lang="ja-JP" altLang="en-US" sz="1600" b="1">
                          <a:solidFill>
                            <a:schemeClr val="tx1"/>
                          </a:solidFill>
                          <a:latin typeface="Meiryo" panose="020B0604030504040204" pitchFamily="34" charset="-128"/>
                          <a:ea typeface="Meiryo" panose="020B0604030504040204" pitchFamily="34" charset="-128"/>
                        </a:rPr>
                        <a:t>稼働日数</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600" b="1" dirty="0">
                          <a:solidFill>
                            <a:schemeClr val="tx1"/>
                          </a:solidFill>
                          <a:latin typeface="Meiryo" panose="020B0604030504040204" pitchFamily="34" charset="-128"/>
                          <a:ea typeface="Meiryo" panose="020B0604030504040204" pitchFamily="34" charset="-128"/>
                        </a:rPr>
                        <a:t>アカデミア</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600" b="1">
                          <a:solidFill>
                            <a:schemeClr val="tx1"/>
                          </a:solidFill>
                          <a:latin typeface="Meiryo" panose="020B0604030504040204" pitchFamily="34" charset="-128"/>
                          <a:ea typeface="Meiryo" panose="020B0604030504040204" pitchFamily="34" charset="-128"/>
                        </a:rPr>
                        <a:t>企業</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ja-JP" altLang="en-US" sz="1600" b="1">
                          <a:solidFill>
                            <a:schemeClr val="tx1"/>
                          </a:solidFill>
                          <a:latin typeface="Meiryo" panose="020B0604030504040204" pitchFamily="34" charset="-128"/>
                          <a:ea typeface="Meiryo" panose="020B0604030504040204" pitchFamily="34" charset="-128"/>
                        </a:rPr>
                        <a:t>内部</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0000"/>
                  </a:ext>
                </a:extLst>
              </a:tr>
              <a:tr h="2350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latin typeface="Meiryo" panose="020B0604030504040204" pitchFamily="34" charset="-128"/>
                          <a:ea typeface="Meiryo" panose="020B0604030504040204" pitchFamily="34" charset="-128"/>
                        </a:rPr>
                        <a:t>2020</a:t>
                      </a:r>
                      <a:r>
                        <a:rPr kumimoji="1" lang="ja-JP" altLang="en-US" sz="1050" b="1">
                          <a:solidFill>
                            <a:schemeClr val="tx1"/>
                          </a:solidFill>
                          <a:latin typeface="Meiryo" panose="020B0604030504040204" pitchFamily="34" charset="-128"/>
                          <a:ea typeface="Meiryo" panose="020B0604030504040204" pitchFamily="34" charset="-128"/>
                        </a:rPr>
                        <a:t>年度</a:t>
                      </a:r>
                      <a:endParaRPr kumimoji="1" lang="en-US" altLang="ja-JP" sz="1050" b="1" dirty="0">
                        <a:solidFill>
                          <a:schemeClr val="tx1"/>
                        </a:solidFill>
                        <a:latin typeface="Meiryo" panose="020B0604030504040204" pitchFamily="34" charset="-128"/>
                        <a:ea typeface="Meiryo" panose="020B0604030504040204" pitchFamily="34" charset="-128"/>
                      </a:endParaRPr>
                    </a:p>
                    <a:p>
                      <a:pPr algn="ctr"/>
                      <a:r>
                        <a:rPr kumimoji="1" lang="en-US" altLang="ja-JP" sz="1500" b="1" dirty="0">
                          <a:solidFill>
                            <a:srgbClr val="FF0000"/>
                          </a:solidFill>
                          <a:latin typeface="Meiryo" panose="020B0604030504040204" pitchFamily="34" charset="-128"/>
                          <a:ea typeface="Meiryo" panose="020B0604030504040204" pitchFamily="34" charset="-128"/>
                        </a:rPr>
                        <a:t>73</a:t>
                      </a:r>
                      <a:r>
                        <a:rPr kumimoji="1" lang="ja-JP" altLang="en-US" sz="1500" b="1">
                          <a:solidFill>
                            <a:schemeClr val="tx1"/>
                          </a:solidFill>
                          <a:latin typeface="Meiryo" panose="020B0604030504040204" pitchFamily="34" charset="-128"/>
                          <a:ea typeface="Meiryo" panose="020B0604030504040204" pitchFamily="34" charset="-128"/>
                        </a:rPr>
                        <a:t>日</a:t>
                      </a:r>
                      <a:endParaRPr kumimoji="1" lang="en-US" altLang="ja-JP" sz="1500" b="1" dirty="0">
                        <a:solidFill>
                          <a:schemeClr val="tx1"/>
                        </a:solidFill>
                        <a:latin typeface="Meiryo" panose="020B0604030504040204" pitchFamily="34" charset="-128"/>
                        <a:ea typeface="Meiryo" panose="020B0604030504040204" pitchFamily="34" charset="-128"/>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73</a:t>
                      </a:r>
                      <a:r>
                        <a:rPr kumimoji="1" lang="en-US" altLang="ja-JP" sz="1600" b="1" dirty="0">
                          <a:solidFill>
                            <a:schemeClr val="tx1"/>
                          </a:solidFill>
                          <a:latin typeface="Meiryo" panose="020B0604030504040204" pitchFamily="34" charset="-128"/>
                          <a:ea typeface="Meiryo" panose="020B0604030504040204" pitchFamily="34" charset="-128"/>
                        </a:rPr>
                        <a:t>%</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16</a:t>
                      </a:r>
                      <a:r>
                        <a:rPr kumimoji="1" lang="en-US" altLang="ja-JP" sz="1600" b="1" dirty="0">
                          <a:solidFill>
                            <a:schemeClr val="tx1"/>
                          </a:solidFill>
                          <a:latin typeface="Meiryo" panose="020B0604030504040204" pitchFamily="34" charset="-128"/>
                          <a:ea typeface="Meiryo" panose="020B0604030504040204" pitchFamily="34" charset="-128"/>
                        </a:rPr>
                        <a:t>%</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26</a:t>
                      </a:r>
                      <a:r>
                        <a:rPr kumimoji="1" lang="en-US" altLang="ja-JP" sz="1600" b="1" dirty="0">
                          <a:solidFill>
                            <a:schemeClr val="tx1"/>
                          </a:solidFill>
                          <a:latin typeface="Meiryo" panose="020B0604030504040204" pitchFamily="34" charset="-128"/>
                          <a:ea typeface="Meiryo" panose="020B0604030504040204" pitchFamily="34" charset="-128"/>
                        </a:rPr>
                        <a:t>%</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576954190"/>
                  </a:ext>
                </a:extLst>
              </a:tr>
              <a:tr h="2350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latin typeface="Meiryo" panose="020B0604030504040204" pitchFamily="34" charset="-128"/>
                          <a:ea typeface="Meiryo" panose="020B0604030504040204" pitchFamily="34" charset="-128"/>
                        </a:rPr>
                        <a:t>2021</a:t>
                      </a:r>
                      <a:r>
                        <a:rPr kumimoji="1" lang="ja-JP" altLang="en-US" sz="1050" b="1">
                          <a:solidFill>
                            <a:schemeClr val="tx1"/>
                          </a:solidFill>
                          <a:latin typeface="Meiryo" panose="020B0604030504040204" pitchFamily="34" charset="-128"/>
                          <a:ea typeface="Meiryo" panose="020B0604030504040204" pitchFamily="34" charset="-128"/>
                        </a:rPr>
                        <a:t>年度</a:t>
                      </a:r>
                      <a:endParaRPr kumimoji="1" lang="en-US" altLang="ja-JP" sz="1050" b="1" dirty="0">
                        <a:solidFill>
                          <a:schemeClr val="tx1"/>
                        </a:solidFill>
                        <a:latin typeface="Meiryo" panose="020B0604030504040204" pitchFamily="34" charset="-128"/>
                        <a:ea typeface="Meiryo" panose="020B0604030504040204" pitchFamily="34" charset="-128"/>
                      </a:endParaRPr>
                    </a:p>
                    <a:p>
                      <a:pPr algn="ctr"/>
                      <a:r>
                        <a:rPr kumimoji="1" lang="en-US" altLang="ja-JP" sz="1500" b="1" dirty="0">
                          <a:solidFill>
                            <a:srgbClr val="FF0000"/>
                          </a:solidFill>
                          <a:latin typeface="Meiryo" panose="020B0604030504040204" pitchFamily="34" charset="-128"/>
                          <a:ea typeface="Meiryo" panose="020B0604030504040204" pitchFamily="34" charset="-128"/>
                        </a:rPr>
                        <a:t>327</a:t>
                      </a:r>
                      <a:r>
                        <a:rPr kumimoji="1" lang="ja-JP" altLang="en-US" sz="1500" b="1">
                          <a:solidFill>
                            <a:schemeClr val="tx1"/>
                          </a:solidFill>
                          <a:latin typeface="Meiryo" panose="020B0604030504040204" pitchFamily="34" charset="-128"/>
                          <a:ea typeface="Meiryo" panose="020B0604030504040204" pitchFamily="34" charset="-128"/>
                        </a:rPr>
                        <a:t>日</a:t>
                      </a:r>
                      <a:endParaRPr kumimoji="1" lang="en-US" altLang="ja-JP" sz="1500" b="1" dirty="0">
                        <a:solidFill>
                          <a:schemeClr val="tx1"/>
                        </a:solidFill>
                        <a:latin typeface="Meiryo" panose="020B0604030504040204" pitchFamily="34" charset="-128"/>
                        <a:ea typeface="Meiryo" panose="020B0604030504040204" pitchFamily="34" charset="-128"/>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45</a:t>
                      </a:r>
                      <a:r>
                        <a:rPr kumimoji="1" lang="en-US" altLang="ja-JP" sz="1600" b="1" dirty="0">
                          <a:solidFill>
                            <a:schemeClr val="tx1"/>
                          </a:solidFill>
                          <a:latin typeface="Meiryo" panose="020B0604030504040204" pitchFamily="34" charset="-128"/>
                          <a:ea typeface="Meiryo" panose="020B0604030504040204" pitchFamily="34" charset="-128"/>
                        </a:rPr>
                        <a:t>%</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25</a:t>
                      </a:r>
                      <a:r>
                        <a:rPr kumimoji="1" lang="en-US" altLang="ja-JP" sz="1600" b="1" dirty="0">
                          <a:solidFill>
                            <a:schemeClr val="tx1"/>
                          </a:solidFill>
                          <a:latin typeface="Meiryo" panose="020B0604030504040204" pitchFamily="34" charset="-128"/>
                          <a:ea typeface="Meiryo" panose="020B0604030504040204" pitchFamily="34" charset="-128"/>
                        </a:rPr>
                        <a:t>%</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19</a:t>
                      </a:r>
                      <a:r>
                        <a:rPr kumimoji="1" lang="en-US" altLang="ja-JP" sz="1600" b="1" dirty="0">
                          <a:solidFill>
                            <a:schemeClr val="tx1"/>
                          </a:solidFill>
                          <a:latin typeface="Meiryo" panose="020B0604030504040204" pitchFamily="34" charset="-128"/>
                          <a:ea typeface="Meiryo" panose="020B0604030504040204" pitchFamily="34" charset="-128"/>
                        </a:rPr>
                        <a:t>%</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1643876705"/>
                  </a:ext>
                </a:extLst>
              </a:tr>
              <a:tr h="2350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latin typeface="Meiryo" panose="020B0604030504040204" pitchFamily="34" charset="-128"/>
                          <a:ea typeface="Meiryo" panose="020B0604030504040204" pitchFamily="34" charset="-128"/>
                        </a:rPr>
                        <a:t>2022</a:t>
                      </a:r>
                      <a:r>
                        <a:rPr kumimoji="1" lang="ja-JP" altLang="en-US" sz="1050" b="1">
                          <a:solidFill>
                            <a:schemeClr val="tx1"/>
                          </a:solidFill>
                          <a:latin typeface="Meiryo" panose="020B0604030504040204" pitchFamily="34" charset="-128"/>
                          <a:ea typeface="Meiryo" panose="020B0604030504040204" pitchFamily="34" charset="-128"/>
                        </a:rPr>
                        <a:t>年度</a:t>
                      </a:r>
                      <a:endParaRPr kumimoji="1" lang="en-US" altLang="ja-JP" sz="1050" b="1" dirty="0">
                        <a:solidFill>
                          <a:schemeClr val="tx1"/>
                        </a:solidFill>
                        <a:latin typeface="Meiryo" panose="020B0604030504040204" pitchFamily="34" charset="-128"/>
                        <a:ea typeface="Meiryo" panose="020B0604030504040204" pitchFamily="34" charset="-128"/>
                      </a:endParaRPr>
                    </a:p>
                    <a:p>
                      <a:pPr algn="ctr"/>
                      <a:r>
                        <a:rPr kumimoji="1" lang="en-US" altLang="ja-JP" sz="1600" b="1" dirty="0">
                          <a:solidFill>
                            <a:srgbClr val="FF0000"/>
                          </a:solidFill>
                          <a:latin typeface="Meiryo" panose="020B0604030504040204" pitchFamily="34" charset="-128"/>
                          <a:ea typeface="Meiryo" panose="020B0604030504040204" pitchFamily="34" charset="-128"/>
                        </a:rPr>
                        <a:t>208</a:t>
                      </a:r>
                      <a:r>
                        <a:rPr kumimoji="1" lang="ja-JP" altLang="en-US" sz="1600" b="1">
                          <a:solidFill>
                            <a:schemeClr val="tx1"/>
                          </a:solidFill>
                          <a:latin typeface="Meiryo" panose="020B0604030504040204" pitchFamily="34" charset="-128"/>
                          <a:ea typeface="Meiryo" panose="020B0604030504040204" pitchFamily="34" charset="-128"/>
                        </a:rPr>
                        <a:t>日</a:t>
                      </a:r>
                      <a:endParaRPr kumimoji="1" lang="en-US" altLang="ja-JP" sz="1600" b="1" dirty="0">
                        <a:solidFill>
                          <a:schemeClr val="tx1"/>
                        </a:solidFill>
                        <a:latin typeface="Meiryo" panose="020B0604030504040204" pitchFamily="34" charset="-128"/>
                        <a:ea typeface="Meiryo" panose="020B0604030504040204" pitchFamily="34" charset="-128"/>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71</a:t>
                      </a:r>
                      <a:r>
                        <a:rPr kumimoji="1" lang="en-US" altLang="ja-JP" sz="1600" b="1" dirty="0">
                          <a:solidFill>
                            <a:schemeClr val="tx1"/>
                          </a:solidFill>
                          <a:latin typeface="Meiryo" panose="020B0604030504040204" pitchFamily="34" charset="-128"/>
                          <a:ea typeface="Meiryo" panose="020B0604030504040204" pitchFamily="34" charset="-128"/>
                        </a:rPr>
                        <a:t>%</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19</a:t>
                      </a:r>
                      <a:r>
                        <a:rPr kumimoji="1" lang="en-US" altLang="ja-JP" sz="1600" b="1" dirty="0">
                          <a:solidFill>
                            <a:schemeClr val="tx1"/>
                          </a:solidFill>
                          <a:latin typeface="Meiryo" panose="020B0604030504040204" pitchFamily="34" charset="-128"/>
                          <a:ea typeface="Meiryo" panose="020B0604030504040204" pitchFamily="34" charset="-128"/>
                        </a:rPr>
                        <a:t>%</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tc>
                  <a:txBody>
                    <a:bodyPr/>
                    <a:lstStyle/>
                    <a:p>
                      <a:pPr algn="ctr"/>
                      <a:r>
                        <a:rPr kumimoji="1" lang="en-US" altLang="ja-JP" sz="1600" b="1" dirty="0">
                          <a:solidFill>
                            <a:srgbClr val="FF0000"/>
                          </a:solidFill>
                          <a:latin typeface="Meiryo" panose="020B0604030504040204" pitchFamily="34" charset="-128"/>
                          <a:ea typeface="Meiryo" panose="020B0604030504040204" pitchFamily="34" charset="-128"/>
                        </a:rPr>
                        <a:t>5</a:t>
                      </a:r>
                      <a:r>
                        <a:rPr kumimoji="1" lang="en-US" altLang="ja-JP" sz="1600" b="1" dirty="0">
                          <a:solidFill>
                            <a:schemeClr val="tx1"/>
                          </a:solidFill>
                          <a:latin typeface="Meiryo" panose="020B0604030504040204" pitchFamily="34" charset="-128"/>
                          <a:ea typeface="Meiryo" panose="020B0604030504040204" pitchFamily="34" charset="-128"/>
                        </a:rPr>
                        <a:t>%</a:t>
                      </a:r>
                      <a:endParaRPr kumimoji="1" lang="ja-JP" altLang="en-US" sz="1600" b="1" dirty="0">
                        <a:solidFill>
                          <a:schemeClr val="tx1"/>
                        </a:solidFill>
                        <a:latin typeface="Meiryo" panose="020B0604030504040204" pitchFamily="34" charset="-128"/>
                        <a:ea typeface="Meiryo" panose="020B0604030504040204" pitchFamily="34" charset="-128"/>
                        <a:cs typeface="メイリオ"/>
                      </a:endParaRPr>
                    </a:p>
                  </a:txBody>
                  <a:tcPr anchor="ctr"/>
                </a:tc>
                <a:extLst>
                  <a:ext uri="{0D108BD9-81ED-4DB2-BD59-A6C34878D82A}">
                    <a16:rowId xmlns:a16="http://schemas.microsoft.com/office/drawing/2014/main" val="4259692080"/>
                  </a:ext>
                </a:extLst>
              </a:tr>
            </a:tbl>
          </a:graphicData>
        </a:graphic>
      </p:graphicFrame>
      <p:sp>
        <p:nvSpPr>
          <p:cNvPr id="26" name="正方形/長方形 25">
            <a:extLst>
              <a:ext uri="{FF2B5EF4-FFF2-40B4-BE49-F238E27FC236}">
                <a16:creationId xmlns:a16="http://schemas.microsoft.com/office/drawing/2014/main" id="{9FA4BE45-DEEE-8044-8CE6-0A13F26C5AFE}"/>
              </a:ext>
            </a:extLst>
          </p:cNvPr>
          <p:cNvSpPr/>
          <p:nvPr/>
        </p:nvSpPr>
        <p:spPr>
          <a:xfrm>
            <a:off x="6165622" y="4030098"/>
            <a:ext cx="2160000" cy="430887"/>
          </a:xfrm>
          <a:prstGeom prst="rect">
            <a:avLst/>
          </a:prstGeom>
          <a:solidFill>
            <a:schemeClr val="bg1"/>
          </a:solidFill>
        </p:spPr>
        <p:txBody>
          <a:bodyPr wrap="square">
            <a:spAutoFit/>
          </a:bodyPr>
          <a:lstStyle/>
          <a:p>
            <a:pPr algn="ctr"/>
            <a:r>
              <a:rPr lang="ja-JP" altLang="en-US" sz="2200" b="1">
                <a:latin typeface="メイリオ"/>
                <a:ea typeface="メイリオ"/>
                <a:cs typeface="メイリオ"/>
              </a:rPr>
              <a:t>その他</a:t>
            </a:r>
            <a:endParaRPr lang="ja-JP" altLang="en-US" sz="2200" b="1" dirty="0">
              <a:latin typeface="メイリオ"/>
              <a:ea typeface="メイリオ"/>
              <a:cs typeface="メイリオ"/>
            </a:endParaRPr>
          </a:p>
        </p:txBody>
      </p:sp>
      <p:sp>
        <p:nvSpPr>
          <p:cNvPr id="4" name="テキスト ボックス 3">
            <a:extLst>
              <a:ext uri="{FF2B5EF4-FFF2-40B4-BE49-F238E27FC236}">
                <a16:creationId xmlns:a16="http://schemas.microsoft.com/office/drawing/2014/main" id="{C253B39E-1061-6FED-ED1F-B56B3B91A95F}"/>
              </a:ext>
            </a:extLst>
          </p:cNvPr>
          <p:cNvSpPr txBox="1"/>
          <p:nvPr/>
        </p:nvSpPr>
        <p:spPr>
          <a:xfrm>
            <a:off x="5089801" y="1551414"/>
            <a:ext cx="2670924" cy="369332"/>
          </a:xfrm>
          <a:prstGeom prst="rect">
            <a:avLst/>
          </a:prstGeom>
          <a:noFill/>
        </p:spPr>
        <p:txBody>
          <a:bodyPr wrap="none" rtlCol="0">
            <a:spAutoFit/>
          </a:bodyPr>
          <a:lstStyle/>
          <a:p>
            <a:r>
              <a:rPr kumimoji="1" lang="ja-JP" altLang="en-US"/>
              <a:t>電顕名</a:t>
            </a:r>
            <a:r>
              <a:rPr kumimoji="1" lang="ja-JP" altLang="en-US" sz="1400"/>
              <a:t>（</a:t>
            </a:r>
            <a:r>
              <a:rPr lang="en-US" altLang="ja-JP" sz="1400" dirty="0"/>
              <a:t>ARM300, ARM300II</a:t>
            </a:r>
            <a:r>
              <a:rPr lang="ja-JP" altLang="en-US" sz="1400"/>
              <a:t>）</a:t>
            </a:r>
            <a:endParaRPr kumimoji="1" lang="en-US" altLang="ja-JP" sz="1400" dirty="0"/>
          </a:p>
        </p:txBody>
      </p:sp>
      <p:sp>
        <p:nvSpPr>
          <p:cNvPr id="7" name="テキスト ボックス 6">
            <a:extLst>
              <a:ext uri="{FF2B5EF4-FFF2-40B4-BE49-F238E27FC236}">
                <a16:creationId xmlns:a16="http://schemas.microsoft.com/office/drawing/2014/main" id="{87737824-87D7-BAD9-E0FA-B96DC08BDD88}"/>
              </a:ext>
            </a:extLst>
          </p:cNvPr>
          <p:cNvSpPr txBox="1"/>
          <p:nvPr/>
        </p:nvSpPr>
        <p:spPr>
          <a:xfrm>
            <a:off x="742076" y="1601732"/>
            <a:ext cx="4176000" cy="2246769"/>
          </a:xfrm>
          <a:prstGeom prst="rect">
            <a:avLst/>
          </a:prstGeom>
          <a:noFill/>
        </p:spPr>
        <p:txBody>
          <a:bodyPr wrap="square" rtlCol="0">
            <a:spAutoFit/>
          </a:bodyPr>
          <a:lstStyle/>
          <a:p>
            <a:r>
              <a:rPr lang="ja-JP" altLang="en-US" sz="1400" b="1" dirty="0">
                <a:latin typeface="メイリオ"/>
                <a:ea typeface="メイリオ"/>
                <a:cs typeface="メイリオ"/>
              </a:rPr>
              <a:t>午前</a:t>
            </a:r>
            <a:r>
              <a:rPr lang="en-US" altLang="ja-JP" sz="1400" b="1" dirty="0">
                <a:latin typeface="メイリオ"/>
                <a:ea typeface="メイリオ"/>
                <a:cs typeface="メイリオ"/>
              </a:rPr>
              <a:t>	</a:t>
            </a:r>
            <a:r>
              <a:rPr lang="ja-JP" altLang="en-US" sz="1400" b="1" dirty="0">
                <a:latin typeface="メイリオ"/>
                <a:ea typeface="メイリオ"/>
                <a:cs typeface="メイリオ"/>
              </a:rPr>
              <a:t>グリッド凍結（</a:t>
            </a:r>
            <a:r>
              <a:rPr lang="en-US" altLang="ja-JP" sz="1400" b="1" dirty="0">
                <a:latin typeface="メイリオ"/>
                <a:ea typeface="メイリオ"/>
                <a:cs typeface="メイリオ"/>
              </a:rPr>
              <a:t>4–8</a:t>
            </a:r>
            <a:r>
              <a:rPr lang="ja-JP" altLang="en-US" sz="1400" b="1" dirty="0">
                <a:latin typeface="メイリオ"/>
                <a:ea typeface="メイリオ"/>
                <a:cs typeface="メイリオ"/>
              </a:rPr>
              <a:t>枚以内）</a:t>
            </a:r>
            <a:endParaRPr lang="en-US" altLang="ja-JP" sz="1400" b="1" dirty="0">
              <a:latin typeface="メイリオ"/>
              <a:ea typeface="メイリオ"/>
              <a:cs typeface="メイリオ"/>
            </a:endParaRPr>
          </a:p>
          <a:p>
            <a:r>
              <a:rPr lang="en-US" altLang="ja-JP" sz="1400" b="1" dirty="0">
                <a:latin typeface="メイリオ"/>
                <a:ea typeface="メイリオ"/>
                <a:cs typeface="メイリオ"/>
              </a:rPr>
              <a:t>	</a:t>
            </a:r>
            <a:r>
              <a:rPr lang="ja-JP" altLang="en-US" sz="1400" b="1" dirty="0">
                <a:latin typeface="メイリオ"/>
                <a:ea typeface="メイリオ"/>
                <a:cs typeface="メイリオ"/>
              </a:rPr>
              <a:t>グリッドの観察</a:t>
            </a:r>
            <a:endParaRPr lang="en-US" altLang="ja-JP" sz="1400" b="1" dirty="0">
              <a:latin typeface="メイリオ"/>
              <a:ea typeface="メイリオ"/>
              <a:cs typeface="メイリオ"/>
            </a:endParaRPr>
          </a:p>
          <a:p>
            <a:r>
              <a:rPr lang="en-US" altLang="ja-JP" sz="1400" b="1" dirty="0">
                <a:latin typeface="メイリオ"/>
                <a:ea typeface="メイリオ"/>
                <a:cs typeface="メイリオ"/>
              </a:rPr>
              <a:t>	</a:t>
            </a:r>
            <a:r>
              <a:rPr lang="ja-JP" altLang="en-US" sz="1400" b="1" dirty="0">
                <a:latin typeface="メイリオ"/>
                <a:ea typeface="メイリオ"/>
                <a:cs typeface="メイリオ"/>
              </a:rPr>
              <a:t>スクリーニング開始</a:t>
            </a:r>
            <a:endParaRPr lang="en-US" altLang="ja-JP" sz="1400" b="1" dirty="0">
              <a:latin typeface="メイリオ"/>
              <a:ea typeface="メイリオ"/>
              <a:cs typeface="メイリオ"/>
            </a:endParaRPr>
          </a:p>
          <a:p>
            <a:r>
              <a:rPr lang="ja-JP" altLang="en-US" sz="1400" b="1" dirty="0">
                <a:latin typeface="メイリオ"/>
                <a:ea typeface="メイリオ"/>
                <a:cs typeface="メイリオ"/>
              </a:rPr>
              <a:t>午後　　　スクリーニング</a:t>
            </a:r>
            <a:endParaRPr lang="en-US" altLang="ja-JP" sz="1400" b="1" dirty="0">
              <a:latin typeface="メイリオ"/>
              <a:ea typeface="メイリオ"/>
              <a:cs typeface="メイリオ"/>
            </a:endParaRPr>
          </a:p>
          <a:p>
            <a:r>
              <a:rPr lang="ja-JP" altLang="en-US" sz="1400" b="1" dirty="0">
                <a:latin typeface="メイリオ"/>
                <a:ea typeface="メイリオ"/>
                <a:cs typeface="メイリオ"/>
              </a:rPr>
              <a:t>夕方頃</a:t>
            </a:r>
            <a:r>
              <a:rPr lang="ja-JP" altLang="ja-JP" sz="1400" b="1" dirty="0">
                <a:latin typeface="メイリオ"/>
                <a:ea typeface="メイリオ"/>
                <a:cs typeface="メイリオ"/>
              </a:rPr>
              <a:t>　</a:t>
            </a:r>
            <a:r>
              <a:rPr lang="ja-JP" altLang="en-US" sz="1400" b="1" dirty="0">
                <a:latin typeface="メイリオ"/>
                <a:ea typeface="メイリオ"/>
                <a:cs typeface="メイリオ"/>
              </a:rPr>
              <a:t>　連続撮影開始</a:t>
            </a:r>
            <a:r>
              <a:rPr lang="en-US" altLang="ja-JP" sz="1400" b="1" dirty="0">
                <a:latin typeface="メイリオ"/>
                <a:ea typeface="メイリオ"/>
                <a:cs typeface="メイリオ"/>
              </a:rPr>
              <a:t>, on-the-fly</a:t>
            </a:r>
            <a:r>
              <a:rPr lang="ja-JP" altLang="en-US" sz="1400" b="1" dirty="0">
                <a:latin typeface="メイリオ"/>
                <a:ea typeface="メイリオ"/>
                <a:cs typeface="メイリオ"/>
              </a:rPr>
              <a:t>解析</a:t>
            </a:r>
            <a:endParaRPr lang="en-US" altLang="ja-JP" sz="1400" b="1" dirty="0">
              <a:latin typeface="メイリオ"/>
              <a:ea typeface="メイリオ"/>
              <a:cs typeface="メイリオ"/>
            </a:endParaRPr>
          </a:p>
          <a:p>
            <a:r>
              <a:rPr lang="ja-JP" altLang="en-US" sz="1400" b="1" dirty="0">
                <a:latin typeface="メイリオ"/>
                <a:ea typeface="メイリオ"/>
                <a:cs typeface="メイリオ"/>
              </a:rPr>
              <a:t>翌日以降</a:t>
            </a:r>
            <a:r>
              <a:rPr lang="ja-JP" altLang="ja-JP" sz="1400" b="1" dirty="0">
                <a:latin typeface="メイリオ"/>
                <a:ea typeface="メイリオ"/>
                <a:cs typeface="メイリオ"/>
              </a:rPr>
              <a:t>　</a:t>
            </a:r>
            <a:r>
              <a:rPr lang="ja-JP" altLang="en-US" sz="1400" b="1" dirty="0">
                <a:latin typeface="メイリオ"/>
                <a:ea typeface="メイリオ"/>
                <a:cs typeface="メイリオ"/>
              </a:rPr>
              <a:t>データバックアップ並びに解析</a:t>
            </a:r>
            <a:endParaRPr lang="en-US" altLang="ja-JP" sz="1400" b="1" dirty="0">
              <a:latin typeface="メイリオ"/>
              <a:ea typeface="メイリオ"/>
              <a:cs typeface="メイリオ"/>
            </a:endParaRPr>
          </a:p>
          <a:p>
            <a:pPr algn="ctr"/>
            <a:r>
              <a:rPr lang="en-US" altLang="ja-JP" sz="1400" b="1" dirty="0">
                <a:latin typeface="メイリオ"/>
                <a:ea typeface="メイリオ"/>
                <a:cs typeface="メイリオ"/>
              </a:rPr>
              <a:t>=== === === === ===</a:t>
            </a:r>
          </a:p>
          <a:p>
            <a:r>
              <a:rPr lang="ja-JP" altLang="en-US" sz="1400" b="1" dirty="0">
                <a:latin typeface="メイリオ"/>
                <a:ea typeface="メイリオ"/>
                <a:cs typeface="メイリオ"/>
              </a:rPr>
              <a:t>予約日程は依頼内容により変化：</a:t>
            </a:r>
            <a:r>
              <a:rPr lang="en-US" altLang="ja-JP" sz="1400" b="1" dirty="0">
                <a:latin typeface="メイリオ"/>
                <a:ea typeface="メイリオ"/>
                <a:cs typeface="メイリオ"/>
              </a:rPr>
              <a:t>1</a:t>
            </a:r>
            <a:r>
              <a:rPr lang="ja-JP" altLang="en-US" sz="1400" b="1" dirty="0">
                <a:latin typeface="メイリオ"/>
                <a:ea typeface="メイリオ"/>
                <a:cs typeface="メイリオ"/>
              </a:rPr>
              <a:t>日</a:t>
            </a:r>
            <a:r>
              <a:rPr lang="en-US" altLang="ja-JP" sz="1400" b="1" dirty="0">
                <a:latin typeface="メイリオ"/>
                <a:ea typeface="メイリオ"/>
                <a:cs typeface="メイリオ"/>
              </a:rPr>
              <a:t>〜3</a:t>
            </a:r>
            <a:r>
              <a:rPr lang="ja-JP" altLang="en-US" sz="1400" b="1" dirty="0">
                <a:latin typeface="メイリオ"/>
                <a:ea typeface="メイリオ"/>
                <a:cs typeface="メイリオ"/>
              </a:rPr>
              <a:t>日</a:t>
            </a:r>
            <a:endParaRPr lang="en-US" altLang="ja-JP" sz="1400" b="1" dirty="0">
              <a:latin typeface="メイリオ"/>
              <a:ea typeface="メイリオ"/>
              <a:cs typeface="メイリオ"/>
            </a:endParaRPr>
          </a:p>
          <a:p>
            <a:r>
              <a:rPr lang="en-US" altLang="ja-JP" sz="1400" b="1" dirty="0">
                <a:latin typeface="メイリオ"/>
                <a:ea typeface="メイリオ"/>
                <a:cs typeface="メイリオ"/>
              </a:rPr>
              <a:t>	1</a:t>
            </a:r>
            <a:r>
              <a:rPr lang="ja-JP" altLang="en-US" sz="1400" b="1" dirty="0">
                <a:latin typeface="メイリオ"/>
                <a:ea typeface="メイリオ"/>
                <a:cs typeface="メイリオ"/>
              </a:rPr>
              <a:t>日</a:t>
            </a:r>
            <a:r>
              <a:rPr lang="ja-JP" altLang="en-US" sz="1200" b="1" dirty="0">
                <a:latin typeface="メイリオ"/>
                <a:ea typeface="メイリオ"/>
                <a:cs typeface="メイリオ"/>
              </a:rPr>
              <a:t>（</a:t>
            </a:r>
            <a:r>
              <a:rPr lang="en-US" altLang="ja-JP" sz="1200" b="1" dirty="0">
                <a:latin typeface="メイリオ"/>
                <a:ea typeface="メイリオ"/>
                <a:cs typeface="メイリオ"/>
              </a:rPr>
              <a:t>screening + </a:t>
            </a:r>
            <a:r>
              <a:rPr lang="ja-JP" altLang="en-US" sz="1200" b="1" dirty="0">
                <a:latin typeface="メイリオ"/>
                <a:ea typeface="メイリオ"/>
                <a:cs typeface="メイリオ"/>
              </a:rPr>
              <a:t>本測定</a:t>
            </a:r>
            <a:r>
              <a:rPr lang="en-US" altLang="ja-JP" sz="1200" b="1" dirty="0">
                <a:latin typeface="メイリオ"/>
                <a:ea typeface="メイリオ"/>
                <a:cs typeface="メイリオ"/>
              </a:rPr>
              <a:t>~6,000</a:t>
            </a:r>
            <a:r>
              <a:rPr lang="ja-JP" altLang="en-US" sz="1200" b="1" dirty="0">
                <a:latin typeface="メイリオ"/>
                <a:ea typeface="メイリオ"/>
                <a:cs typeface="メイリオ"/>
              </a:rPr>
              <a:t>枚）</a:t>
            </a:r>
            <a:endParaRPr lang="en-US" altLang="ja-JP" sz="1400" b="1" dirty="0">
              <a:latin typeface="メイリオ"/>
              <a:ea typeface="メイリオ"/>
              <a:cs typeface="メイリオ"/>
            </a:endParaRPr>
          </a:p>
          <a:p>
            <a:r>
              <a:rPr lang="en-US" altLang="ja-JP" sz="1400" b="1" dirty="0">
                <a:latin typeface="メイリオ"/>
                <a:ea typeface="メイリオ"/>
                <a:cs typeface="メイリオ"/>
              </a:rPr>
              <a:t>	2</a:t>
            </a:r>
            <a:r>
              <a:rPr lang="ja-JP" altLang="en-US" sz="1400" b="1" dirty="0">
                <a:latin typeface="メイリオ"/>
                <a:ea typeface="メイリオ"/>
                <a:cs typeface="メイリオ"/>
              </a:rPr>
              <a:t>日</a:t>
            </a:r>
            <a:r>
              <a:rPr lang="ja-JP" altLang="en-US" sz="1200" b="1" dirty="0">
                <a:latin typeface="メイリオ"/>
                <a:ea typeface="メイリオ"/>
                <a:cs typeface="メイリオ"/>
              </a:rPr>
              <a:t>（</a:t>
            </a:r>
            <a:r>
              <a:rPr lang="en-US" altLang="ja-JP" sz="1200" b="1" dirty="0">
                <a:latin typeface="メイリオ"/>
                <a:ea typeface="メイリオ"/>
                <a:cs typeface="メイリオ"/>
              </a:rPr>
              <a:t>screening + </a:t>
            </a:r>
            <a:r>
              <a:rPr lang="ja-JP" altLang="en-US" sz="1200" b="1" dirty="0">
                <a:latin typeface="メイリオ"/>
                <a:ea typeface="メイリオ"/>
                <a:cs typeface="メイリオ"/>
              </a:rPr>
              <a:t>本測定</a:t>
            </a:r>
            <a:r>
              <a:rPr lang="en-US" altLang="ja-JP" sz="1200" b="1" dirty="0">
                <a:latin typeface="メイリオ"/>
                <a:ea typeface="メイリオ"/>
                <a:cs typeface="メイリオ"/>
              </a:rPr>
              <a:t>~20,000</a:t>
            </a:r>
            <a:r>
              <a:rPr lang="ja-JP" altLang="en-US" sz="1200" b="1" dirty="0">
                <a:latin typeface="メイリオ"/>
                <a:ea typeface="メイリオ"/>
                <a:cs typeface="メイリオ"/>
              </a:rPr>
              <a:t>枚）</a:t>
            </a:r>
            <a:endParaRPr lang="en-US" altLang="ja-JP" sz="1400" b="1" dirty="0">
              <a:latin typeface="メイリオ"/>
              <a:ea typeface="メイリオ"/>
              <a:cs typeface="メイリオ"/>
            </a:endParaRPr>
          </a:p>
        </p:txBody>
      </p:sp>
      <p:sp>
        <p:nvSpPr>
          <p:cNvPr id="6" name="テキスト ボックス 5">
            <a:extLst>
              <a:ext uri="{FF2B5EF4-FFF2-40B4-BE49-F238E27FC236}">
                <a16:creationId xmlns:a16="http://schemas.microsoft.com/office/drawing/2014/main" id="{BBCE5553-9495-0711-1DD3-60E6995548B9}"/>
              </a:ext>
            </a:extLst>
          </p:cNvPr>
          <p:cNvSpPr txBox="1"/>
          <p:nvPr/>
        </p:nvSpPr>
        <p:spPr>
          <a:xfrm>
            <a:off x="5057987" y="4123059"/>
            <a:ext cx="1938126" cy="2462213"/>
          </a:xfrm>
          <a:prstGeom prst="rect">
            <a:avLst/>
          </a:prstGeom>
          <a:noFill/>
        </p:spPr>
        <p:txBody>
          <a:bodyPr wrap="square" rtlCol="0">
            <a:spAutoFit/>
          </a:bodyPr>
          <a:lstStyle/>
          <a:p>
            <a:pPr algn="r"/>
            <a:endParaRPr lang="en-US" altLang="ja-JP" sz="1400" b="1" dirty="0">
              <a:latin typeface="メイリオ"/>
              <a:ea typeface="メイリオ"/>
              <a:cs typeface="メイリオ"/>
            </a:endParaRPr>
          </a:p>
          <a:p>
            <a:pPr algn="r"/>
            <a:r>
              <a:rPr lang="en-US" altLang="ja-JP" sz="1400" b="1" dirty="0">
                <a:latin typeface="メイリオ"/>
                <a:ea typeface="メイリオ"/>
                <a:cs typeface="メイリオ"/>
              </a:rPr>
              <a:t>CRYOARM 300</a:t>
            </a:r>
            <a:r>
              <a:rPr lang="ja-JP" altLang="en-US" sz="1400" b="1">
                <a:latin typeface="メイリオ"/>
                <a:ea typeface="メイリオ"/>
                <a:cs typeface="メイリオ"/>
              </a:rPr>
              <a:t>：</a:t>
            </a:r>
            <a:endParaRPr lang="en-US" altLang="ja-JP" sz="1400" b="1" dirty="0">
              <a:latin typeface="メイリオ"/>
              <a:ea typeface="メイリオ"/>
              <a:cs typeface="メイリオ"/>
            </a:endParaRPr>
          </a:p>
          <a:p>
            <a:pPr algn="r"/>
            <a:endParaRPr lang="en-US" altLang="ja-JP" sz="1400" b="1" dirty="0">
              <a:latin typeface="メイリオ"/>
              <a:ea typeface="メイリオ"/>
              <a:cs typeface="メイリオ"/>
            </a:endParaRPr>
          </a:p>
          <a:p>
            <a:pPr algn="r"/>
            <a:r>
              <a:rPr lang="en-US" altLang="ja-JP" sz="1400" b="1" dirty="0">
                <a:latin typeface="メイリオ"/>
                <a:ea typeface="メイリオ"/>
                <a:cs typeface="メイリオ"/>
              </a:rPr>
              <a:t>CRYOARM 300II</a:t>
            </a:r>
            <a:r>
              <a:rPr lang="ja-JP" altLang="en-US" sz="1400" b="1">
                <a:latin typeface="メイリオ"/>
                <a:ea typeface="メイリオ"/>
                <a:cs typeface="メイリオ"/>
              </a:rPr>
              <a:t>：</a:t>
            </a:r>
            <a:endParaRPr lang="en-US" altLang="ja-JP" sz="1400" b="1" dirty="0">
              <a:latin typeface="メイリオ"/>
              <a:ea typeface="メイリオ"/>
              <a:cs typeface="メイリオ"/>
            </a:endParaRPr>
          </a:p>
          <a:p>
            <a:pPr algn="r"/>
            <a:endParaRPr lang="en-US" altLang="ja-JP" sz="1400" b="1" dirty="0">
              <a:latin typeface="メイリオ"/>
              <a:ea typeface="メイリオ"/>
              <a:cs typeface="メイリオ"/>
            </a:endParaRPr>
          </a:p>
          <a:p>
            <a:pPr algn="r"/>
            <a:endParaRPr lang="en-US" altLang="ja-JP" sz="1400" b="1" dirty="0">
              <a:latin typeface="メイリオ"/>
              <a:ea typeface="メイリオ"/>
              <a:cs typeface="メイリオ"/>
            </a:endParaRPr>
          </a:p>
          <a:p>
            <a:pPr algn="r"/>
            <a:endParaRPr lang="en-US" altLang="ja-JP" sz="1400" b="1" dirty="0">
              <a:latin typeface="メイリオ"/>
              <a:ea typeface="メイリオ"/>
              <a:cs typeface="メイリオ"/>
            </a:endParaRPr>
          </a:p>
          <a:p>
            <a:pPr algn="ctr"/>
            <a:r>
              <a:rPr lang="en-US" altLang="ja-JP" sz="1400" b="1" dirty="0">
                <a:latin typeface="メイリオ"/>
                <a:ea typeface="メイリオ"/>
                <a:cs typeface="メイリオ"/>
              </a:rPr>
              <a:t>JEM1011</a:t>
            </a:r>
          </a:p>
          <a:p>
            <a:pPr algn="r"/>
            <a:r>
              <a:rPr lang="en-US" altLang="ja-JP" sz="1400" b="1" dirty="0">
                <a:latin typeface="メイリオ"/>
                <a:ea typeface="メイリオ"/>
                <a:cs typeface="メイリオ"/>
              </a:rPr>
              <a:t>JEM-1400 Flash</a:t>
            </a:r>
            <a:r>
              <a:rPr lang="ja-JP" altLang="en-US" sz="1400" b="1">
                <a:latin typeface="メイリオ"/>
                <a:ea typeface="メイリオ"/>
                <a:cs typeface="メイリオ"/>
              </a:rPr>
              <a:t>：</a:t>
            </a:r>
            <a:endParaRPr lang="en-US" altLang="ja-JP" sz="1400" b="1" dirty="0">
              <a:latin typeface="メイリオ"/>
              <a:ea typeface="メイリオ"/>
              <a:cs typeface="メイリオ"/>
            </a:endParaRPr>
          </a:p>
          <a:p>
            <a:pPr algn="r"/>
            <a:r>
              <a:rPr lang="en-US" altLang="ja-JP" sz="1400" b="1" dirty="0">
                <a:latin typeface="メイリオ"/>
                <a:ea typeface="メイリオ"/>
                <a:cs typeface="メイリオ"/>
              </a:rPr>
              <a:t>	</a:t>
            </a:r>
          </a:p>
          <a:p>
            <a:pPr algn="r"/>
            <a:r>
              <a:rPr lang="en-US" altLang="ja-JP" sz="1400" b="1" dirty="0">
                <a:latin typeface="メイリオ"/>
                <a:ea typeface="メイリオ"/>
                <a:cs typeface="メイリオ"/>
              </a:rPr>
              <a:t>FIB-SEM</a:t>
            </a:r>
            <a:r>
              <a:rPr lang="ja-JP" altLang="en-US" sz="1400" b="1">
                <a:latin typeface="メイリオ"/>
                <a:ea typeface="メイリオ"/>
                <a:cs typeface="メイリオ"/>
              </a:rPr>
              <a:t>：</a:t>
            </a:r>
            <a:endParaRPr lang="en-US" altLang="ja-JP" sz="1400" b="1" dirty="0">
              <a:latin typeface="メイリオ"/>
              <a:ea typeface="メイリオ"/>
              <a:cs typeface="メイリオ"/>
            </a:endParaRPr>
          </a:p>
        </p:txBody>
      </p:sp>
      <p:sp>
        <p:nvSpPr>
          <p:cNvPr id="10" name="テキスト ボックス 9">
            <a:extLst>
              <a:ext uri="{FF2B5EF4-FFF2-40B4-BE49-F238E27FC236}">
                <a16:creationId xmlns:a16="http://schemas.microsoft.com/office/drawing/2014/main" id="{06648674-BE03-E34B-D287-B3C6A24C3662}"/>
              </a:ext>
            </a:extLst>
          </p:cNvPr>
          <p:cNvSpPr txBox="1"/>
          <p:nvPr/>
        </p:nvSpPr>
        <p:spPr>
          <a:xfrm>
            <a:off x="6837087" y="4143386"/>
            <a:ext cx="2568535" cy="2462213"/>
          </a:xfrm>
          <a:prstGeom prst="rect">
            <a:avLst/>
          </a:prstGeom>
          <a:noFill/>
        </p:spPr>
        <p:txBody>
          <a:bodyPr wrap="square" rtlCol="0">
            <a:spAutoFit/>
          </a:bodyPr>
          <a:lstStyle/>
          <a:p>
            <a:endParaRPr lang="en-US" altLang="ja-JP" sz="1400" b="1" dirty="0">
              <a:latin typeface="メイリオ"/>
              <a:ea typeface="メイリオ"/>
              <a:cs typeface="メイリオ"/>
            </a:endParaRPr>
          </a:p>
          <a:p>
            <a:r>
              <a:rPr lang="ja-JP" altLang="en-US" sz="1400" b="1">
                <a:latin typeface="メイリオ"/>
                <a:ea typeface="メイリオ"/>
                <a:cs typeface="メイリオ"/>
              </a:rPr>
              <a:t>ほぼ単粒子解析</a:t>
            </a:r>
            <a:endParaRPr lang="en-US" altLang="ja-JP" sz="1400" b="1" dirty="0">
              <a:latin typeface="メイリオ"/>
              <a:ea typeface="メイリオ"/>
              <a:cs typeface="メイリオ"/>
            </a:endParaRPr>
          </a:p>
          <a:p>
            <a:endParaRPr lang="en-US" altLang="ja-JP" sz="1400" b="1" dirty="0">
              <a:latin typeface="メイリオ"/>
              <a:ea typeface="メイリオ"/>
              <a:cs typeface="メイリオ"/>
            </a:endParaRPr>
          </a:p>
          <a:p>
            <a:r>
              <a:rPr lang="ja-JP" altLang="en-US" sz="1400" b="1">
                <a:latin typeface="メイリオ"/>
                <a:ea typeface="メイリオ"/>
                <a:cs typeface="メイリオ"/>
              </a:rPr>
              <a:t>単粒子解析、</a:t>
            </a:r>
            <a:endParaRPr lang="en-US" altLang="ja-JP" sz="1400" b="1" dirty="0">
              <a:latin typeface="メイリオ"/>
              <a:ea typeface="メイリオ"/>
              <a:cs typeface="メイリオ"/>
            </a:endParaRPr>
          </a:p>
          <a:p>
            <a:r>
              <a:rPr lang="ja-JP" altLang="en-US" sz="1400" b="1">
                <a:latin typeface="メイリオ"/>
                <a:ea typeface="メイリオ"/>
                <a:cs typeface="メイリオ"/>
              </a:rPr>
              <a:t>クライオトモグラフィー</a:t>
            </a:r>
            <a:endParaRPr lang="en-US" altLang="ja-JP" sz="1400" b="1" dirty="0">
              <a:latin typeface="メイリオ"/>
              <a:ea typeface="メイリオ"/>
              <a:cs typeface="メイリオ"/>
            </a:endParaRPr>
          </a:p>
          <a:p>
            <a:r>
              <a:rPr lang="en-US" altLang="ja-JP" sz="1400" b="1" dirty="0" err="1">
                <a:latin typeface="メイリオ"/>
                <a:ea typeface="メイリオ"/>
                <a:cs typeface="メイリオ"/>
              </a:rPr>
              <a:t>MicroED</a:t>
            </a:r>
            <a:r>
              <a:rPr lang="ja-JP" altLang="en-US" sz="1400" b="1">
                <a:latin typeface="メイリオ"/>
                <a:ea typeface="メイリオ"/>
                <a:cs typeface="メイリオ"/>
              </a:rPr>
              <a:t>、高度化</a:t>
            </a:r>
            <a:endParaRPr lang="en-US" altLang="ja-JP" sz="1400" b="1" dirty="0">
              <a:latin typeface="メイリオ"/>
              <a:ea typeface="メイリオ"/>
              <a:cs typeface="メイリオ"/>
            </a:endParaRPr>
          </a:p>
          <a:p>
            <a:endParaRPr lang="en-US" altLang="ja-JP" sz="1400" b="1" dirty="0">
              <a:latin typeface="メイリオ"/>
              <a:ea typeface="メイリオ"/>
              <a:cs typeface="メイリオ"/>
            </a:endParaRPr>
          </a:p>
          <a:p>
            <a:endParaRPr lang="en-US" altLang="ja-JP" sz="1400" b="1" dirty="0">
              <a:latin typeface="メイリオ"/>
              <a:ea typeface="メイリオ"/>
              <a:cs typeface="メイリオ"/>
            </a:endParaRPr>
          </a:p>
          <a:p>
            <a:r>
              <a:rPr lang="ja-JP" altLang="en-US" sz="1400" b="1">
                <a:latin typeface="メイリオ"/>
                <a:ea typeface="メイリオ"/>
                <a:cs typeface="メイリオ"/>
              </a:rPr>
              <a:t>負染色による試料の状態確認</a:t>
            </a:r>
            <a:endParaRPr lang="en-US" altLang="ja-JP" sz="1400" b="1" dirty="0">
              <a:latin typeface="メイリオ"/>
              <a:ea typeface="メイリオ"/>
              <a:cs typeface="メイリオ"/>
            </a:endParaRPr>
          </a:p>
          <a:p>
            <a:endParaRPr lang="en-US" altLang="ja-JP" sz="1400" b="1" dirty="0">
              <a:latin typeface="メイリオ"/>
              <a:ea typeface="メイリオ"/>
              <a:cs typeface="メイリオ"/>
            </a:endParaRPr>
          </a:p>
          <a:p>
            <a:r>
              <a:rPr lang="ja-JP" altLang="en-US" sz="1400" b="1">
                <a:latin typeface="メイリオ"/>
                <a:ea typeface="メイリオ"/>
                <a:cs typeface="メイリオ"/>
              </a:rPr>
              <a:t>細胞・組織クライオ切片作成</a:t>
            </a:r>
            <a:endParaRPr lang="en-US" altLang="ja-JP" sz="1400" b="1" dirty="0">
              <a:latin typeface="メイリオ"/>
              <a:ea typeface="メイリオ"/>
              <a:cs typeface="メイリオ"/>
            </a:endParaRPr>
          </a:p>
        </p:txBody>
      </p:sp>
    </p:spTree>
    <p:extLst>
      <p:ext uri="{BB962C8B-B14F-4D97-AF65-F5344CB8AC3E}">
        <p14:creationId xmlns:p14="http://schemas.microsoft.com/office/powerpoint/2010/main" val="3758047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dissolve">
                                      <p:cBhvr>
                                        <p:cTn id="7" dur="500"/>
                                        <p:tgtEl>
                                          <p:spTgt spid="5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dissolve">
                                      <p:cBhvr>
                                        <p:cTn id="10" dur="500"/>
                                        <p:tgtEl>
                                          <p:spTgt spid="5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5"/>
                                        </p:tgtEl>
                                        <p:attrNameLst>
                                          <p:attrName>style.visibility</p:attrName>
                                        </p:attrNameLst>
                                      </p:cBhvr>
                                      <p:to>
                                        <p:strVal val="visible"/>
                                      </p:to>
                                    </p:set>
                                    <p:animEffect transition="in" filter="dissolve">
                                      <p:cBhvr>
                                        <p:cTn id="13" dur="500"/>
                                        <p:tgtEl>
                                          <p:spTgt spid="8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4"/>
                                        </p:tgtEl>
                                        <p:attrNameLst>
                                          <p:attrName>style.visibility</p:attrName>
                                        </p:attrNameLst>
                                      </p:cBhvr>
                                      <p:to>
                                        <p:strVal val="visible"/>
                                      </p:to>
                                    </p:set>
                                    <p:animEffect transition="in" filter="dissolve">
                                      <p:cBhvr>
                                        <p:cTn id="16" dur="500"/>
                                        <p:tgtEl>
                                          <p:spTgt spid="84"/>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8"/>
                                        </p:tgtEl>
                                        <p:attrNameLst>
                                          <p:attrName>style.visibility</p:attrName>
                                        </p:attrNameLst>
                                      </p:cBhvr>
                                      <p:to>
                                        <p:strVal val="visible"/>
                                      </p:to>
                                    </p:set>
                                    <p:animEffect transition="in" filter="dissolve">
                                      <p:cBhvr>
                                        <p:cTn id="19" dur="500"/>
                                        <p:tgtEl>
                                          <p:spTgt spid="88"/>
                                        </p:tgtEl>
                                      </p:cBhvr>
                                    </p:animEffect>
                                  </p:childTnLst>
                                </p:cTn>
                              </p:par>
                              <p:par>
                                <p:cTn id="20" presetID="9" presetClass="entr" presetSubtype="0" fill="hold"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par>
                                <p:cTn id="23" presetID="9" presetClass="entr" presetSubtype="0" fill="hold"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dissolve">
                                      <p:cBhvr>
                                        <p:cTn id="25" dur="500"/>
                                        <p:tgtEl>
                                          <p:spTgt spid="25"/>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dissolve">
                                      <p:cBhvr>
                                        <p:cTn id="2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84" grpId="0" animBg="1"/>
      <p:bldP spid="85" grpId="0" animBg="1"/>
      <p:bldP spid="88" grpId="0" animBg="1"/>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ryoEMネットワーク">
            <a:extLst>
              <a:ext uri="{FF2B5EF4-FFF2-40B4-BE49-F238E27FC236}">
                <a16:creationId xmlns:a16="http://schemas.microsoft.com/office/drawing/2014/main" id="{5F661489-1AD5-1243-9B8E-C43DA901BFAD}"/>
              </a:ext>
            </a:extLst>
          </p:cNvPr>
          <p:cNvSpPr txBox="1">
            <a:spLocks/>
          </p:cNvSpPr>
          <p:nvPr/>
        </p:nvSpPr>
        <p:spPr>
          <a:xfrm>
            <a:off x="636109" y="4565824"/>
            <a:ext cx="5396948"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r>
              <a:rPr lang="ja-JP" altLang="en-US" sz="2400" b="1" dirty="0">
                <a:latin typeface="メイリオ"/>
                <a:ea typeface="メイリオ"/>
                <a:cs typeface="メイリオ"/>
              </a:rPr>
              <a:t>困っていること</a:t>
            </a:r>
            <a:endParaRPr lang="en-US" altLang="ja-JP" sz="2400" b="1" dirty="0">
              <a:latin typeface="メイリオ"/>
              <a:ea typeface="メイリオ"/>
              <a:cs typeface="メイリオ"/>
            </a:endParaRPr>
          </a:p>
        </p:txBody>
      </p:sp>
      <p:sp>
        <p:nvSpPr>
          <p:cNvPr id="19" name="コンテンツ プレースホルダー 2">
            <a:extLst>
              <a:ext uri="{FF2B5EF4-FFF2-40B4-BE49-F238E27FC236}">
                <a16:creationId xmlns:a16="http://schemas.microsoft.com/office/drawing/2014/main" id="{DB5FB2CC-F7AB-D1A6-D75C-180C370D4C1F}"/>
              </a:ext>
            </a:extLst>
          </p:cNvPr>
          <p:cNvSpPr>
            <a:spLocks noGrp="1"/>
          </p:cNvSpPr>
          <p:nvPr>
            <p:ph idx="1"/>
          </p:nvPr>
        </p:nvSpPr>
        <p:spPr>
          <a:xfrm>
            <a:off x="958126" y="5308545"/>
            <a:ext cx="8543925" cy="1483587"/>
          </a:xfrm>
        </p:spPr>
        <p:txBody>
          <a:bodyPr>
            <a:normAutofit/>
          </a:bodyPr>
          <a:lstStyle/>
          <a:p>
            <a:pPr marL="342900" indent="-342900">
              <a:buFont typeface="+mj-lt"/>
              <a:buAutoNum type="arabicPeriod"/>
            </a:pPr>
            <a:r>
              <a:rPr lang="ja-JP" altLang="en-US" sz="1400" dirty="0">
                <a:latin typeface="Meiryo" panose="020B0604030504040204" pitchFamily="34" charset="-128"/>
                <a:ea typeface="Meiryo" panose="020B0604030504040204" pitchFamily="34" charset="-128"/>
              </a:rPr>
              <a:t>依頼が増え始めたため</a:t>
            </a:r>
            <a:r>
              <a:rPr lang="ja-JP" altLang="en-US" sz="1400">
                <a:latin typeface="Meiryo" panose="020B0604030504040204" pitchFamily="34" charset="-128"/>
                <a:ea typeface="Meiryo" panose="020B0604030504040204" pitchFamily="34" charset="-128"/>
              </a:rPr>
              <a:t>予約に１ヶ月</a:t>
            </a:r>
            <a:r>
              <a:rPr lang="ja-JP" altLang="en-US" sz="1400" dirty="0">
                <a:latin typeface="Meiryo" panose="020B0604030504040204" pitchFamily="34" charset="-128"/>
                <a:ea typeface="Meiryo" panose="020B0604030504040204" pitchFamily="34" charset="-128"/>
              </a:rPr>
              <a:t>ほどかかる。</a:t>
            </a:r>
            <a:endParaRPr lang="en-US" altLang="ja-JP" sz="1400" dirty="0">
              <a:latin typeface="Meiryo" panose="020B0604030504040204" pitchFamily="34" charset="-128"/>
              <a:ea typeface="Meiryo" panose="020B0604030504040204" pitchFamily="34" charset="-128"/>
            </a:endParaRPr>
          </a:p>
          <a:p>
            <a:pPr marL="342900" indent="-342900">
              <a:buFont typeface="+mj-lt"/>
              <a:buAutoNum type="arabicPeriod"/>
            </a:pPr>
            <a:r>
              <a:rPr lang="ja-JP" altLang="en-US" sz="1400" dirty="0">
                <a:latin typeface="Meiryo" panose="020B0604030504040204" pitchFamily="34" charset="-128"/>
                <a:ea typeface="Meiryo" panose="020B0604030504040204" pitchFamily="34" charset="-128"/>
              </a:rPr>
              <a:t>マシンの数の割にオペレーターの人数が少ない（撮影・解析・論文書き・学内業務 </a:t>
            </a:r>
            <a:r>
              <a:rPr lang="en-US" altLang="ja-JP" sz="1400" dirty="0">
                <a:latin typeface="Meiryo" panose="020B0604030504040204" pitchFamily="34" charset="-128"/>
                <a:ea typeface="Meiryo" panose="020B0604030504040204" pitchFamily="34" charset="-128"/>
              </a:rPr>
              <a:t>etc…</a:t>
            </a:r>
            <a:r>
              <a:rPr lang="ja-JP" altLang="en-US" sz="1400" dirty="0">
                <a:latin typeface="Meiryo" panose="020B0604030504040204" pitchFamily="34" charset="-128"/>
                <a:ea typeface="Meiryo" panose="020B0604030504040204" pitchFamily="34" charset="-128"/>
              </a:rPr>
              <a:t>）。</a:t>
            </a:r>
            <a:endParaRPr lang="en-US" altLang="ja-JP" sz="1400" dirty="0">
              <a:latin typeface="Meiryo" panose="020B0604030504040204" pitchFamily="34" charset="-128"/>
              <a:ea typeface="Meiryo" panose="020B0604030504040204" pitchFamily="34" charset="-128"/>
            </a:endParaRPr>
          </a:p>
          <a:p>
            <a:pPr marL="342900" indent="-342900">
              <a:buFont typeface="+mj-lt"/>
              <a:buAutoNum type="arabicPeriod"/>
            </a:pPr>
            <a:r>
              <a:rPr lang="ja-JP" altLang="en-US" sz="1400" dirty="0">
                <a:latin typeface="Meiryo" panose="020B0604030504040204" pitchFamily="34" charset="-128"/>
                <a:ea typeface="Meiryo" panose="020B0604030504040204" pitchFamily="34" charset="-128"/>
              </a:rPr>
              <a:t>低分子量サンプル</a:t>
            </a:r>
            <a:r>
              <a:rPr lang="en-US" altLang="ja-JP" sz="1400" dirty="0">
                <a:latin typeface="Meiryo" panose="020B0604030504040204" pitchFamily="34" charset="-128"/>
                <a:ea typeface="Meiryo" panose="020B0604030504040204" pitchFamily="34" charset="-128"/>
              </a:rPr>
              <a:t>(&lt;60 </a:t>
            </a:r>
            <a:r>
              <a:rPr lang="en-US" altLang="ja-JP" sz="1400" dirty="0" err="1">
                <a:latin typeface="Meiryo" panose="020B0604030504040204" pitchFamily="34" charset="-128"/>
                <a:ea typeface="Meiryo" panose="020B0604030504040204" pitchFamily="34" charset="-128"/>
              </a:rPr>
              <a:t>kDa</a:t>
            </a:r>
            <a:r>
              <a:rPr lang="en-US" altLang="ja-JP" sz="1400" dirty="0">
                <a:latin typeface="Meiryo" panose="020B0604030504040204" pitchFamily="34" charset="-128"/>
                <a:ea typeface="Meiryo" panose="020B0604030504040204" pitchFamily="34" charset="-128"/>
              </a:rPr>
              <a:t>)</a:t>
            </a:r>
            <a:r>
              <a:rPr lang="ja-JP" altLang="en-US" sz="1400" dirty="0">
                <a:latin typeface="Meiryo" panose="020B0604030504040204" pitchFamily="34" charset="-128"/>
                <a:ea typeface="Meiryo" panose="020B0604030504040204" pitchFamily="34" charset="-128"/>
              </a:rPr>
              <a:t>やフレキシブルなマルチドメインタンパク質の依頼が増えてきているがうまくいかない。</a:t>
            </a:r>
            <a:endParaRPr lang="en-US" altLang="ja-JP" sz="1400" dirty="0">
              <a:latin typeface="Meiryo" panose="020B0604030504040204" pitchFamily="34" charset="-128"/>
              <a:ea typeface="Meiryo" panose="020B0604030504040204" pitchFamily="34" charset="-128"/>
            </a:endParaRPr>
          </a:p>
          <a:p>
            <a:pPr marL="342900" indent="-342900">
              <a:buFont typeface="+mj-lt"/>
              <a:buAutoNum type="arabicPeriod"/>
            </a:pPr>
            <a:r>
              <a:rPr lang="en-US" altLang="ja-JP" sz="1400" dirty="0">
                <a:latin typeface="Meiryo" panose="020B0604030504040204" pitchFamily="34" charset="-128"/>
                <a:ea typeface="Meiryo" panose="020B0604030504040204" pitchFamily="34" charset="-128"/>
              </a:rPr>
              <a:t>FIB-SEM</a:t>
            </a:r>
            <a:r>
              <a:rPr lang="ja-JP" altLang="en-US" sz="1400" dirty="0">
                <a:latin typeface="Meiryo" panose="020B0604030504040204" pitchFamily="34" charset="-128"/>
                <a:ea typeface="Meiryo" panose="020B0604030504040204" pitchFamily="34" charset="-128"/>
              </a:rPr>
              <a:t>はあるが現在のところ光顕とのリンクができていない。</a:t>
            </a:r>
            <a:endParaRPr lang="en-US" altLang="ja-JP" sz="1400" dirty="0">
              <a:latin typeface="Meiryo" panose="020B0604030504040204" pitchFamily="34" charset="-128"/>
              <a:ea typeface="Meiryo" panose="020B0604030504040204" pitchFamily="34" charset="-128"/>
            </a:endParaRPr>
          </a:p>
        </p:txBody>
      </p:sp>
      <p:sp>
        <p:nvSpPr>
          <p:cNvPr id="4" name="CryoEMネットワーク">
            <a:extLst>
              <a:ext uri="{FF2B5EF4-FFF2-40B4-BE49-F238E27FC236}">
                <a16:creationId xmlns:a16="http://schemas.microsoft.com/office/drawing/2014/main" id="{02CAE654-FF14-8E8D-CB62-B98B593CD9C1}"/>
              </a:ext>
            </a:extLst>
          </p:cNvPr>
          <p:cNvSpPr txBox="1">
            <a:spLocks/>
          </p:cNvSpPr>
          <p:nvPr/>
        </p:nvSpPr>
        <p:spPr>
          <a:xfrm>
            <a:off x="636109" y="1083366"/>
            <a:ext cx="5396948"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r>
              <a:rPr lang="ja-JP" altLang="en-US" sz="2400" b="1">
                <a:latin typeface="メイリオ"/>
                <a:ea typeface="メイリオ"/>
                <a:cs typeface="メイリオ"/>
              </a:rPr>
              <a:t>得意なこと・苦手なこと</a:t>
            </a:r>
            <a:endParaRPr lang="en-US" altLang="ja-JP" sz="2400" b="1" dirty="0">
              <a:latin typeface="メイリオ"/>
              <a:ea typeface="メイリオ"/>
              <a:cs typeface="メイリオ"/>
            </a:endParaRPr>
          </a:p>
        </p:txBody>
      </p:sp>
      <p:sp>
        <p:nvSpPr>
          <p:cNvPr id="5" name="コンテンツ プレースホルダー 2">
            <a:extLst>
              <a:ext uri="{FF2B5EF4-FFF2-40B4-BE49-F238E27FC236}">
                <a16:creationId xmlns:a16="http://schemas.microsoft.com/office/drawing/2014/main" id="{BF64AE32-F15A-EBDE-A8B1-CEFFFC63B925}"/>
              </a:ext>
            </a:extLst>
          </p:cNvPr>
          <p:cNvSpPr txBox="1">
            <a:spLocks/>
          </p:cNvSpPr>
          <p:nvPr/>
        </p:nvSpPr>
        <p:spPr>
          <a:xfrm>
            <a:off x="824311" y="1863924"/>
            <a:ext cx="8793458" cy="28710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42900" indent="-342900">
              <a:buFont typeface="+mj-lt"/>
              <a:buAutoNum type="arabicPeriod"/>
            </a:pPr>
            <a:r>
              <a:rPr lang="ja-JP" altLang="en-US" sz="1600" dirty="0">
                <a:latin typeface="Meiryo" panose="020B0604030504040204" pitchFamily="34" charset="-128"/>
                <a:ea typeface="Meiryo" panose="020B0604030504040204" pitchFamily="34" charset="-128"/>
              </a:rPr>
              <a:t>得意なこと</a:t>
            </a:r>
            <a:endParaRPr lang="en-US" altLang="ja-JP" sz="1600" dirty="0">
              <a:latin typeface="Meiryo" panose="020B0604030504040204" pitchFamily="34" charset="-128"/>
              <a:ea typeface="Meiryo" panose="020B0604030504040204" pitchFamily="34" charset="-128"/>
            </a:endParaRPr>
          </a:p>
          <a:p>
            <a:pPr lvl="1"/>
            <a:r>
              <a:rPr lang="ja-JP" altLang="en-US" sz="1600" dirty="0">
                <a:latin typeface="Meiryo" panose="020B0604030504040204" pitchFamily="34" charset="-128"/>
                <a:ea typeface="Meiryo" panose="020B0604030504040204" pitchFamily="34" charset="-128"/>
              </a:rPr>
              <a:t>単粒子解析、</a:t>
            </a:r>
            <a:r>
              <a:rPr lang="en-US" altLang="ja-JP" sz="1600" dirty="0" err="1">
                <a:latin typeface="Meiryo" panose="020B0604030504040204" pitchFamily="34" charset="-128"/>
                <a:ea typeface="Meiryo" panose="020B0604030504040204" pitchFamily="34" charset="-128"/>
              </a:rPr>
              <a:t>MicroED</a:t>
            </a:r>
            <a:r>
              <a:rPr lang="ja-JP" altLang="en-US" sz="1600" dirty="0">
                <a:latin typeface="Meiryo" panose="020B0604030504040204" pitchFamily="34" charset="-128"/>
                <a:ea typeface="Meiryo" panose="020B0604030504040204" pitchFamily="34" charset="-128"/>
              </a:rPr>
              <a:t>、トモグラフィーに対応可能</a:t>
            </a:r>
            <a:endParaRPr lang="en-US" altLang="ja-JP" sz="1600" dirty="0">
              <a:latin typeface="Meiryo" panose="020B0604030504040204" pitchFamily="34" charset="-128"/>
              <a:ea typeface="Meiryo" panose="020B0604030504040204" pitchFamily="34" charset="-128"/>
            </a:endParaRPr>
          </a:p>
          <a:p>
            <a:pPr lvl="1"/>
            <a:r>
              <a:rPr lang="en-US" altLang="ja-JP" sz="1600" dirty="0" err="1">
                <a:latin typeface="Meiryo" panose="020B0604030504040204" pitchFamily="34" charset="-128"/>
                <a:ea typeface="Meiryo" panose="020B0604030504040204" pitchFamily="34" charset="-128"/>
              </a:rPr>
              <a:t>Cryo</a:t>
            </a:r>
            <a:r>
              <a:rPr lang="ja-JP" altLang="en-US" sz="1600" dirty="0">
                <a:latin typeface="Meiryo" panose="020B0604030504040204" pitchFamily="34" charset="-128"/>
                <a:ea typeface="Meiryo" panose="020B0604030504040204" pitchFamily="34" charset="-128"/>
              </a:rPr>
              <a:t>用試料調製に関するアドバイス、並びに負染色による試料の状態確認まで可能</a:t>
            </a:r>
            <a:endParaRPr lang="en-US" altLang="ja-JP" sz="1600" dirty="0">
              <a:latin typeface="Meiryo" panose="020B0604030504040204" pitchFamily="34" charset="-128"/>
              <a:ea typeface="Meiryo" panose="020B0604030504040204" pitchFamily="34" charset="-128"/>
            </a:endParaRPr>
          </a:p>
          <a:p>
            <a:pPr lvl="1"/>
            <a:r>
              <a:rPr lang="en-US" altLang="ja-JP" sz="1600" dirty="0">
                <a:latin typeface="Meiryo" panose="020B0604030504040204" pitchFamily="34" charset="-128"/>
                <a:ea typeface="Meiryo" panose="020B0604030504040204" pitchFamily="34" charset="-128"/>
              </a:rPr>
              <a:t>EG-grid</a:t>
            </a:r>
            <a:r>
              <a:rPr lang="ja-JP" altLang="en-US" sz="1600" dirty="0">
                <a:latin typeface="Meiryo" panose="020B0604030504040204" pitchFamily="34" charset="-128"/>
                <a:ea typeface="Meiryo" panose="020B0604030504040204" pitchFamily="34" charset="-128"/>
              </a:rPr>
              <a:t>を含む各種</a:t>
            </a:r>
            <a:r>
              <a:rPr lang="en-US" altLang="ja-JP" sz="1600" dirty="0">
                <a:latin typeface="Meiryo" panose="020B0604030504040204" pitchFamily="34" charset="-128"/>
                <a:ea typeface="Meiryo" panose="020B0604030504040204" pitchFamily="34" charset="-128"/>
              </a:rPr>
              <a:t>Grid</a:t>
            </a:r>
            <a:r>
              <a:rPr lang="ja-JP" altLang="en-US" sz="1600" dirty="0">
                <a:latin typeface="Meiryo" panose="020B0604030504040204" pitchFamily="34" charset="-128"/>
                <a:ea typeface="Meiryo" panose="020B0604030504040204" pitchFamily="34" charset="-128"/>
              </a:rPr>
              <a:t>調製方法に対応</a:t>
            </a:r>
            <a:endParaRPr lang="en-US" altLang="ja-JP" sz="1600" dirty="0">
              <a:latin typeface="Meiryo" panose="020B0604030504040204" pitchFamily="34" charset="-128"/>
              <a:ea typeface="Meiryo" panose="020B0604030504040204" pitchFamily="34" charset="-128"/>
            </a:endParaRPr>
          </a:p>
          <a:p>
            <a:pPr lvl="1"/>
            <a:endParaRPr lang="en-US" altLang="ja-JP" sz="1600" dirty="0">
              <a:latin typeface="Meiryo" panose="020B0604030504040204" pitchFamily="34" charset="-128"/>
              <a:ea typeface="Meiryo" panose="020B0604030504040204" pitchFamily="34" charset="-128"/>
            </a:endParaRPr>
          </a:p>
          <a:p>
            <a:pPr marL="342900" indent="-342900">
              <a:buFont typeface="+mj-lt"/>
              <a:buAutoNum type="arabicPeriod"/>
            </a:pPr>
            <a:r>
              <a:rPr lang="ja-JP" altLang="en-US" sz="1600" dirty="0">
                <a:latin typeface="Meiryo" panose="020B0604030504040204" pitchFamily="34" charset="-128"/>
                <a:ea typeface="Meiryo" panose="020B0604030504040204" pitchFamily="34" charset="-128"/>
              </a:rPr>
              <a:t>苦手なこと</a:t>
            </a:r>
            <a:endParaRPr lang="en-US" altLang="ja-JP" sz="1600" dirty="0">
              <a:latin typeface="Meiryo" panose="020B0604030504040204" pitchFamily="34" charset="-128"/>
              <a:ea typeface="Meiryo" panose="020B0604030504040204" pitchFamily="34" charset="-128"/>
            </a:endParaRPr>
          </a:p>
          <a:p>
            <a:pPr lvl="1"/>
            <a:r>
              <a:rPr lang="ja-JP" altLang="en-US" sz="1600" dirty="0">
                <a:latin typeface="Meiryo" panose="020B0604030504040204" pitchFamily="34" charset="-128"/>
                <a:ea typeface="Meiryo" panose="020B0604030504040204" pitchFamily="34" charset="-128"/>
              </a:rPr>
              <a:t>単粒子解析は一通りできるが凝った解析はできない。</a:t>
            </a:r>
            <a:endParaRPr lang="en-US" altLang="ja-JP" sz="1600" dirty="0">
              <a:latin typeface="Meiryo" panose="020B0604030504040204" pitchFamily="34" charset="-128"/>
              <a:ea typeface="Meiryo" panose="020B0604030504040204" pitchFamily="34" charset="-128"/>
            </a:endParaRPr>
          </a:p>
          <a:p>
            <a:pPr lvl="1"/>
            <a:r>
              <a:rPr lang="en-US" altLang="ja-JP" sz="1600" dirty="0" err="1">
                <a:latin typeface="Meiryo" panose="020B0604030504040204" pitchFamily="34" charset="-128"/>
                <a:ea typeface="Meiryo" panose="020B0604030504040204" pitchFamily="34" charset="-128"/>
              </a:rPr>
              <a:t>MicroED</a:t>
            </a:r>
            <a:r>
              <a:rPr lang="ja-JP" altLang="en-US" sz="1600" dirty="0">
                <a:latin typeface="Meiryo" panose="020B0604030504040204" pitchFamily="34" charset="-128"/>
                <a:ea typeface="Meiryo" panose="020B0604030504040204" pitchFamily="34" charset="-128"/>
              </a:rPr>
              <a:t>、トモグラフィーに関してはデータ収集は可能だが解析の経験が少ない。</a:t>
            </a:r>
            <a:endParaRPr lang="en-US" altLang="ja-JP" sz="1600" dirty="0">
              <a:latin typeface="Meiryo" panose="020B0604030504040204" pitchFamily="34" charset="-128"/>
              <a:ea typeface="Meiryo" panose="020B0604030504040204" pitchFamily="34" charset="-128"/>
            </a:endParaRPr>
          </a:p>
          <a:p>
            <a:pPr lvl="1"/>
            <a:r>
              <a:rPr lang="ja-JP" altLang="en-US" sz="1600" dirty="0">
                <a:latin typeface="Meiryo" panose="020B0604030504040204" pitchFamily="34" charset="-128"/>
                <a:ea typeface="Meiryo" panose="020B0604030504040204" pitchFamily="34" charset="-128"/>
              </a:rPr>
              <a:t>低分子量サンプルの構造解析</a:t>
            </a:r>
            <a:endParaRPr lang="en-US" altLang="ja-JP" sz="1600" dirty="0">
              <a:latin typeface="Meiryo" panose="020B0604030504040204" pitchFamily="34" charset="-128"/>
              <a:ea typeface="Meiryo" panose="020B0604030504040204" pitchFamily="34" charset="-128"/>
            </a:endParaRPr>
          </a:p>
          <a:p>
            <a:pPr marL="800100" lvl="1" indent="-342900">
              <a:buFont typeface="+mj-lt"/>
              <a:buAutoNum type="arabicPeriod"/>
            </a:pPr>
            <a:endParaRPr lang="en-US" altLang="ja-JP" sz="1600" dirty="0">
              <a:latin typeface="Meiryo" panose="020B0604030504040204" pitchFamily="34" charset="-128"/>
              <a:ea typeface="Meiryo" panose="020B0604030504040204" pitchFamily="34" charset="-128"/>
            </a:endParaRPr>
          </a:p>
          <a:p>
            <a:pPr marL="342900" indent="-342900">
              <a:buFont typeface="+mj-lt"/>
              <a:buAutoNum type="arabicPeriod"/>
            </a:pPr>
            <a:endParaRPr lang="en-US" altLang="ja-JP" sz="1600" dirty="0">
              <a:latin typeface="Meiryo" panose="020B0604030504040204" pitchFamily="34" charset="-128"/>
              <a:ea typeface="Meiryo" panose="020B0604030504040204" pitchFamily="34" charset="-128"/>
            </a:endParaRPr>
          </a:p>
          <a:p>
            <a:pPr marL="0" indent="0">
              <a:buNone/>
            </a:pPr>
            <a:endParaRPr lang="en-US" altLang="ja-JP" sz="1600" dirty="0">
              <a:latin typeface="Meiryo" panose="020B0604030504040204" pitchFamily="34" charset="-128"/>
              <a:ea typeface="Meiryo" panose="020B0604030504040204" pitchFamily="34" charset="-128"/>
            </a:endParaRPr>
          </a:p>
        </p:txBody>
      </p:sp>
      <p:sp>
        <p:nvSpPr>
          <p:cNvPr id="6" name="CryoEMネットワーク">
            <a:extLst>
              <a:ext uri="{FF2B5EF4-FFF2-40B4-BE49-F238E27FC236}">
                <a16:creationId xmlns:a16="http://schemas.microsoft.com/office/drawing/2014/main" id="{12646E51-9D37-675E-F795-A2BC1886D9DB}"/>
              </a:ext>
            </a:extLst>
          </p:cNvPr>
          <p:cNvSpPr txBox="1">
            <a:spLocks/>
          </p:cNvSpPr>
          <p:nvPr/>
        </p:nvSpPr>
        <p:spPr>
          <a:xfrm>
            <a:off x="0" y="181084"/>
            <a:ext cx="9905999"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pPr algn="ctr"/>
            <a:r>
              <a:rPr lang="ja-JP" altLang="en-US" sz="4000" b="1">
                <a:latin typeface="メイリオ"/>
                <a:ea typeface="メイリオ"/>
                <a:cs typeface="メイリオ"/>
              </a:rPr>
              <a:t>施設の特徴</a:t>
            </a:r>
            <a:endParaRPr lang="en-US" altLang="ja-JP" sz="4000" b="1" dirty="0">
              <a:latin typeface="メイリオ"/>
              <a:ea typeface="メイリオ"/>
              <a:cs typeface="メイリオ"/>
            </a:endParaRPr>
          </a:p>
          <a:p>
            <a:pPr algn="ctr"/>
            <a:r>
              <a:rPr lang="en-US" altLang="ja-JP" sz="4000" b="1" dirty="0">
                <a:latin typeface="メイリオ"/>
                <a:ea typeface="メイリオ"/>
                <a:cs typeface="メイリオ"/>
              </a:rPr>
              <a:t>【</a:t>
            </a:r>
            <a:r>
              <a:rPr lang="en-US" altLang="ja-JP" sz="4000" b="1" dirty="0">
                <a:solidFill>
                  <a:srgbClr val="FF0000"/>
                </a:solidFill>
                <a:latin typeface="メイリオ"/>
                <a:ea typeface="メイリオ"/>
                <a:cs typeface="メイリオ"/>
              </a:rPr>
              <a:t> Osaka univ, </a:t>
            </a:r>
            <a:r>
              <a:rPr lang="en-US" altLang="ja-JP" sz="4000" b="1" dirty="0" err="1">
                <a:solidFill>
                  <a:srgbClr val="FF0000"/>
                </a:solidFill>
                <a:latin typeface="メイリオ"/>
                <a:ea typeface="メイリオ"/>
                <a:cs typeface="メイリオ"/>
              </a:rPr>
              <a:t>Namba</a:t>
            </a:r>
            <a:r>
              <a:rPr lang="en-US" altLang="ja-JP" sz="4000" b="1" dirty="0">
                <a:solidFill>
                  <a:srgbClr val="FF0000"/>
                </a:solidFill>
                <a:latin typeface="メイリオ"/>
                <a:ea typeface="メイリオ"/>
                <a:cs typeface="メイリオ"/>
              </a:rPr>
              <a:t>-lab </a:t>
            </a:r>
            <a:r>
              <a:rPr lang="en-US" altLang="ja-JP" sz="4000" b="1" dirty="0">
                <a:latin typeface="メイリオ"/>
                <a:ea typeface="メイリオ"/>
                <a:cs typeface="メイリオ"/>
              </a:rPr>
              <a:t>】</a:t>
            </a:r>
          </a:p>
        </p:txBody>
      </p:sp>
    </p:spTree>
    <p:extLst>
      <p:ext uri="{BB962C8B-B14F-4D97-AF65-F5344CB8AC3E}">
        <p14:creationId xmlns:p14="http://schemas.microsoft.com/office/powerpoint/2010/main" val="2359013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ryoEMネットワーク">
            <a:extLst>
              <a:ext uri="{FF2B5EF4-FFF2-40B4-BE49-F238E27FC236}">
                <a16:creationId xmlns:a16="http://schemas.microsoft.com/office/drawing/2014/main" id="{5F661489-1AD5-1243-9B8E-C43DA901BFAD}"/>
              </a:ext>
            </a:extLst>
          </p:cNvPr>
          <p:cNvSpPr txBox="1">
            <a:spLocks/>
          </p:cNvSpPr>
          <p:nvPr/>
        </p:nvSpPr>
        <p:spPr>
          <a:xfrm>
            <a:off x="0" y="369925"/>
            <a:ext cx="9905999" cy="1039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000" kern="1200">
                <a:solidFill>
                  <a:schemeClr val="tx1"/>
                </a:solidFill>
                <a:latin typeface="ヒラギノ角ゴシック W6"/>
                <a:ea typeface="ヒラギノ角ゴシック W6"/>
                <a:cs typeface="ヒラギノ角ゴシック W6"/>
                <a:sym typeface="ヒラギノ角ゴシック W6"/>
              </a:defRPr>
            </a:lvl1pPr>
          </a:lstStyle>
          <a:p>
            <a:pPr algn="ctr"/>
            <a:r>
              <a:rPr lang="ja-JP" altLang="en-US" sz="4000" b="1">
                <a:latin typeface="メイリオ"/>
                <a:ea typeface="メイリオ"/>
                <a:cs typeface="メイリオ"/>
              </a:rPr>
              <a:t>支援効率化の工夫</a:t>
            </a:r>
            <a:endParaRPr lang="en-US" altLang="ja-JP" sz="4000" b="1" dirty="0">
              <a:latin typeface="メイリオ"/>
              <a:ea typeface="メイリオ"/>
              <a:cs typeface="メイリオ"/>
            </a:endParaRPr>
          </a:p>
          <a:p>
            <a:pPr algn="ctr"/>
            <a:r>
              <a:rPr lang="en-US" altLang="ja-JP" sz="4000" b="1" dirty="0">
                <a:latin typeface="メイリオ"/>
                <a:ea typeface="メイリオ"/>
                <a:cs typeface="メイリオ"/>
              </a:rPr>
              <a:t>【</a:t>
            </a:r>
            <a:r>
              <a:rPr lang="en-US" altLang="ja-JP" sz="4000" b="1" dirty="0">
                <a:solidFill>
                  <a:srgbClr val="FF0000"/>
                </a:solidFill>
                <a:latin typeface="メイリオ"/>
                <a:ea typeface="メイリオ"/>
                <a:cs typeface="メイリオ"/>
              </a:rPr>
              <a:t> Osaka univ, </a:t>
            </a:r>
            <a:r>
              <a:rPr lang="en-US" altLang="ja-JP" sz="4000" b="1" dirty="0" err="1">
                <a:solidFill>
                  <a:srgbClr val="FF0000"/>
                </a:solidFill>
                <a:latin typeface="メイリオ"/>
                <a:ea typeface="メイリオ"/>
                <a:cs typeface="メイリオ"/>
              </a:rPr>
              <a:t>Namba</a:t>
            </a:r>
            <a:r>
              <a:rPr lang="en-US" altLang="ja-JP" sz="4000" b="1" dirty="0">
                <a:solidFill>
                  <a:srgbClr val="FF0000"/>
                </a:solidFill>
                <a:latin typeface="メイリオ"/>
                <a:ea typeface="メイリオ"/>
                <a:cs typeface="メイリオ"/>
              </a:rPr>
              <a:t>-lab </a:t>
            </a:r>
            <a:r>
              <a:rPr lang="en-US" altLang="ja-JP" sz="4000" b="1" dirty="0">
                <a:latin typeface="メイリオ"/>
                <a:ea typeface="メイリオ"/>
                <a:cs typeface="メイリオ"/>
              </a:rPr>
              <a:t>】</a:t>
            </a:r>
          </a:p>
        </p:txBody>
      </p:sp>
      <p:sp>
        <p:nvSpPr>
          <p:cNvPr id="2" name="コンテンツ プレースホルダー 2">
            <a:extLst>
              <a:ext uri="{FF2B5EF4-FFF2-40B4-BE49-F238E27FC236}">
                <a16:creationId xmlns:a16="http://schemas.microsoft.com/office/drawing/2014/main" id="{75FE153C-0A1C-763C-30D8-59897C044D05}"/>
              </a:ext>
            </a:extLst>
          </p:cNvPr>
          <p:cNvSpPr txBox="1">
            <a:spLocks/>
          </p:cNvSpPr>
          <p:nvPr/>
        </p:nvSpPr>
        <p:spPr>
          <a:xfrm>
            <a:off x="617681" y="1714816"/>
            <a:ext cx="8933823" cy="49642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42900" indent="-342900">
              <a:lnSpc>
                <a:spcPct val="114000"/>
              </a:lnSpc>
              <a:spcBef>
                <a:spcPts val="600"/>
              </a:spcBef>
              <a:buFont typeface="+mj-lt"/>
              <a:buAutoNum type="arabicPeriod"/>
            </a:pPr>
            <a:r>
              <a:rPr lang="ja-JP" altLang="en-US" sz="1400" dirty="0">
                <a:latin typeface="Meiryo" panose="020B0604030504040204" pitchFamily="34" charset="-128"/>
                <a:ea typeface="Meiryo" panose="020B0604030504040204" pitchFamily="34" charset="-128"/>
              </a:rPr>
              <a:t>できるだけユーザー側の希望に応えているつもりである。希望があれば実際に実験の様子を見学して頂いたり、場合によっては試料調製・電</a:t>
            </a:r>
            <a:r>
              <a:rPr lang="ja-JP" altLang="en-US" sz="1400">
                <a:latin typeface="Meiryo" panose="020B0604030504040204" pitchFamily="34" charset="-128"/>
                <a:ea typeface="Meiryo" panose="020B0604030504040204" pitchFamily="34" charset="-128"/>
              </a:rPr>
              <a:t>顕操作・構造解析の</a:t>
            </a:r>
            <a:r>
              <a:rPr lang="ja-JP" altLang="en-US" sz="1400" dirty="0">
                <a:latin typeface="Meiryo" panose="020B0604030504040204" pitchFamily="34" charset="-128"/>
                <a:ea typeface="Meiryo" panose="020B0604030504040204" pitchFamily="34" charset="-128"/>
              </a:rPr>
              <a:t>トレーニングまで行っている。何回か行った後ユーザーのみで操作可能だと判断した場合、</a:t>
            </a:r>
            <a:r>
              <a:rPr lang="ja-JP" altLang="en-US" sz="1400">
                <a:latin typeface="Meiryo" panose="020B0604030504040204" pitchFamily="34" charset="-128"/>
                <a:ea typeface="Meiryo" panose="020B0604030504040204" pitchFamily="34" charset="-128"/>
              </a:rPr>
              <a:t>こちらの支援担当者の</a:t>
            </a:r>
            <a:r>
              <a:rPr lang="ja-JP" altLang="en-US" sz="1400" dirty="0">
                <a:latin typeface="Meiryo" panose="020B0604030504040204" pitchFamily="34" charset="-128"/>
                <a:ea typeface="Meiryo" panose="020B0604030504040204" pitchFamily="34" charset="-128"/>
              </a:rPr>
              <a:t>都合によらずマシンタイムを予約できるので助かる。また、構造屋さんではないユーザーは試料のみ送付頂き、実験や解析は全てこちらにお任せ、という</a:t>
            </a:r>
            <a:r>
              <a:rPr lang="ja-JP" altLang="en-US" sz="1400">
                <a:latin typeface="Meiryo" panose="020B0604030504040204" pitchFamily="34" charset="-128"/>
                <a:ea typeface="Meiryo" panose="020B0604030504040204" pitchFamily="34" charset="-128"/>
              </a:rPr>
              <a:t>場合もある（最近は増えた）。</a:t>
            </a:r>
            <a:endParaRPr lang="en-US" altLang="ja-JP" sz="14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1400" dirty="0">
                <a:latin typeface="Meiryo" panose="020B0604030504040204" pitchFamily="34" charset="-128"/>
                <a:ea typeface="Meiryo" panose="020B0604030504040204" pitchFamily="34" charset="-128"/>
              </a:rPr>
              <a:t>グリッドや凍結装置の種類等、多くの試料調製の条件を試せる環境がある。基本的にまずはホーリーカーボングリッドを使い、問題があった場合は</a:t>
            </a:r>
            <a:r>
              <a:rPr lang="en-US" altLang="ja-JP" sz="1400" dirty="0">
                <a:latin typeface="Meiryo" panose="020B0604030504040204" pitchFamily="34" charset="-128"/>
                <a:ea typeface="Meiryo" panose="020B0604030504040204" pitchFamily="34" charset="-128"/>
              </a:rPr>
              <a:t>EG-grid</a:t>
            </a:r>
            <a:r>
              <a:rPr lang="ja-JP" altLang="en-US" sz="1400" dirty="0">
                <a:latin typeface="Meiryo" panose="020B0604030504040204" pitchFamily="34" charset="-128"/>
                <a:ea typeface="Meiryo" panose="020B0604030504040204" pitchFamily="34" charset="-128"/>
              </a:rPr>
              <a:t>等にすぐに切り替えられる。もちろん最初から</a:t>
            </a:r>
            <a:r>
              <a:rPr lang="en-US" altLang="ja-JP" sz="1400" dirty="0">
                <a:latin typeface="Meiryo" panose="020B0604030504040204" pitchFamily="34" charset="-128"/>
                <a:ea typeface="Meiryo" panose="020B0604030504040204" pitchFamily="34" charset="-128"/>
              </a:rPr>
              <a:t>EG-grid</a:t>
            </a:r>
            <a:r>
              <a:rPr lang="ja-JP" altLang="en-US" sz="1400" dirty="0">
                <a:latin typeface="Meiryo" panose="020B0604030504040204" pitchFamily="34" charset="-128"/>
                <a:ea typeface="Meiryo" panose="020B0604030504040204" pitchFamily="34" charset="-128"/>
              </a:rPr>
              <a:t>で観察してほしい、という要望にも</a:t>
            </a:r>
            <a:r>
              <a:rPr lang="ja-JP" altLang="en-US" sz="1400">
                <a:latin typeface="Meiryo" panose="020B0604030504040204" pitchFamily="34" charset="-128"/>
                <a:ea typeface="Meiryo" panose="020B0604030504040204" pitchFamily="34" charset="-128"/>
              </a:rPr>
              <a:t>応える。</a:t>
            </a:r>
            <a:endParaRPr lang="en-US" altLang="ja-JP" sz="14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1400" dirty="0">
                <a:latin typeface="Meiryo" panose="020B0604030504040204" pitchFamily="34" charset="-128"/>
                <a:ea typeface="Meiryo" panose="020B0604030504040204" pitchFamily="34" charset="-128"/>
              </a:rPr>
              <a:t>スクリーニング・連続撮影に関してはかなりの部分がスクリプトによって自動化されている。高度化を行っているので使ってみてフィードバックをかければ使い勝手も改良されていく。</a:t>
            </a:r>
            <a:endParaRPr lang="en-US" altLang="ja-JP" sz="14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en-US" altLang="ja-JP" sz="1400" dirty="0">
                <a:latin typeface="Meiryo" panose="020B0604030504040204" pitchFamily="34" charset="-128"/>
                <a:ea typeface="Meiryo" panose="020B0604030504040204" pitchFamily="34" charset="-128"/>
              </a:rPr>
              <a:t>On-the-fly</a:t>
            </a:r>
            <a:r>
              <a:rPr lang="ja-JP" altLang="en-US" sz="1400" dirty="0">
                <a:latin typeface="Meiryo" panose="020B0604030504040204" pitchFamily="34" charset="-128"/>
                <a:ea typeface="Meiryo" panose="020B0604030504040204" pitchFamily="34" charset="-128"/>
              </a:rPr>
              <a:t>解析はデータの質を判断する上で重要だと考えており、特に</a:t>
            </a:r>
            <a:r>
              <a:rPr lang="en-US" altLang="ja-JP" sz="1400" dirty="0">
                <a:latin typeface="Meiryo" panose="020B0604030504040204" pitchFamily="34" charset="-128"/>
                <a:ea typeface="Meiryo" panose="020B0604030504040204" pitchFamily="34" charset="-128"/>
              </a:rPr>
              <a:t>Warp</a:t>
            </a:r>
            <a:r>
              <a:rPr lang="ja-JP" altLang="en-US" sz="1400" dirty="0">
                <a:latin typeface="Meiryo" panose="020B0604030504040204" pitchFamily="34" charset="-128"/>
                <a:ea typeface="Meiryo" panose="020B0604030504040204" pitchFamily="34" charset="-128"/>
              </a:rPr>
              <a:t>による粒子ピックアップはかなり優秀なので採用している。撮影を始めてすぐに綺麗な</a:t>
            </a:r>
            <a:r>
              <a:rPr lang="en-US" altLang="ja-JP" sz="1400" dirty="0">
                <a:latin typeface="Meiryo" panose="020B0604030504040204" pitchFamily="34" charset="-128"/>
                <a:ea typeface="Meiryo" panose="020B0604030504040204" pitchFamily="34" charset="-128"/>
              </a:rPr>
              <a:t>2D class</a:t>
            </a:r>
            <a:r>
              <a:rPr lang="ja-JP" altLang="en-US" sz="1400" dirty="0">
                <a:latin typeface="Meiryo" panose="020B0604030504040204" pitchFamily="34" charset="-128"/>
                <a:ea typeface="Meiryo" panose="020B0604030504040204" pitchFamily="34" charset="-128"/>
              </a:rPr>
              <a:t>が出たりするとユーザーのテンションが上がる。</a:t>
            </a:r>
            <a:endParaRPr lang="en-US" altLang="ja-JP" sz="14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1400">
                <a:latin typeface="Meiryo" panose="020B0604030504040204" pitchFamily="34" charset="-128"/>
                <a:ea typeface="Meiryo" panose="020B0604030504040204" pitchFamily="34" charset="-128"/>
              </a:rPr>
              <a:t>支援担当者</a:t>
            </a:r>
            <a:r>
              <a:rPr lang="en-US" altLang="ja-JP" sz="1400" dirty="0">
                <a:latin typeface="Meiryo" panose="020B0604030504040204" pitchFamily="34" charset="-128"/>
                <a:ea typeface="Meiryo" panose="020B0604030504040204" pitchFamily="34" charset="-128"/>
              </a:rPr>
              <a:t>1</a:t>
            </a:r>
            <a:r>
              <a:rPr lang="ja-JP" altLang="en-US" sz="1400" dirty="0">
                <a:latin typeface="Meiryo" panose="020B0604030504040204" pitchFamily="34" charset="-128"/>
                <a:ea typeface="Meiryo" panose="020B0604030504040204" pitchFamily="34" charset="-128"/>
              </a:rPr>
              <a:t>人あたりの解析マシンの数が多いため、複数のデータセットを平行して処理し、解析の効率を上げている（その分人員の負担は増えがち</a:t>
            </a:r>
            <a:r>
              <a:rPr lang="ja-JP" altLang="en-US" sz="1400">
                <a:latin typeface="Meiryo" panose="020B0604030504040204" pitchFamily="34" charset="-128"/>
                <a:ea typeface="Meiryo" panose="020B0604030504040204" pitchFamily="34" charset="-128"/>
              </a:rPr>
              <a:t>）。ユーザーさんによっては解析マシンの貸し出しも行なっている。</a:t>
            </a:r>
            <a:endParaRPr lang="en-US" altLang="ja-JP" sz="1400" dirty="0">
              <a:latin typeface="Meiryo" panose="020B0604030504040204" pitchFamily="34" charset="-128"/>
              <a:ea typeface="Meiryo" panose="020B0604030504040204" pitchFamily="34" charset="-128"/>
            </a:endParaRPr>
          </a:p>
          <a:p>
            <a:pPr marL="342900" indent="-342900">
              <a:lnSpc>
                <a:spcPct val="114000"/>
              </a:lnSpc>
              <a:spcBef>
                <a:spcPts val="600"/>
              </a:spcBef>
              <a:buFont typeface="+mj-lt"/>
              <a:buAutoNum type="arabicPeriod"/>
            </a:pPr>
            <a:r>
              <a:rPr lang="ja-JP" altLang="en-US" sz="1400">
                <a:latin typeface="Meiryo" panose="020B0604030504040204" pitchFamily="34" charset="-128"/>
                <a:ea typeface="Meiryo" panose="020B0604030504040204" pitchFamily="34" charset="-128"/>
              </a:rPr>
              <a:t>対応する支援担当者に</a:t>
            </a:r>
            <a:r>
              <a:rPr lang="ja-JP" altLang="en-US" sz="1400" dirty="0">
                <a:latin typeface="Meiryo" panose="020B0604030504040204" pitchFamily="34" charset="-128"/>
                <a:ea typeface="Meiryo" panose="020B0604030504040204" pitchFamily="34" charset="-128"/>
              </a:rPr>
              <a:t>よって多少の得意</a:t>
            </a:r>
            <a:r>
              <a:rPr lang="en-US" altLang="ja-JP" sz="1400" dirty="0">
                <a:latin typeface="Meiryo" panose="020B0604030504040204" pitchFamily="34" charset="-128"/>
                <a:ea typeface="Meiryo" panose="020B0604030504040204" pitchFamily="34" charset="-128"/>
              </a:rPr>
              <a:t>/</a:t>
            </a:r>
            <a:r>
              <a:rPr lang="ja-JP" altLang="en-US" sz="1400" dirty="0">
                <a:latin typeface="Meiryo" panose="020B0604030504040204" pitchFamily="34" charset="-128"/>
                <a:ea typeface="Meiryo" panose="020B0604030504040204" pitchFamily="34" charset="-128"/>
              </a:rPr>
              <a:t>不得意はあるが、お互いにすぐ相談できる環境があるので問題点の共有と解決策の提案が</a:t>
            </a:r>
            <a:r>
              <a:rPr lang="ja-JP" altLang="en-US" sz="1400">
                <a:latin typeface="Meiryo" panose="020B0604030504040204" pitchFamily="34" charset="-128"/>
                <a:ea typeface="Meiryo" panose="020B0604030504040204" pitchFamily="34" charset="-128"/>
              </a:rPr>
              <a:t>しやすい。</a:t>
            </a:r>
            <a:endParaRPr lang="en-US" altLang="ja-JP" sz="14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864634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15581</TotalTime>
  <Words>961</Words>
  <Application>Microsoft Macintosh PowerPoint</Application>
  <PresentationFormat>A4 210 x 297 mm</PresentationFormat>
  <Paragraphs>207</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vt:lpstr>
      <vt:lpstr>Meiryo</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Keiichi Namba</cp:lastModifiedBy>
  <cp:revision>1996</cp:revision>
  <cp:lastPrinted>2021-12-09T22:41:43Z</cp:lastPrinted>
  <dcterms:created xsi:type="dcterms:W3CDTF">2019-07-03T23:41:27Z</dcterms:created>
  <dcterms:modified xsi:type="dcterms:W3CDTF">2022-11-17T03:04:36Z</dcterms:modified>
</cp:coreProperties>
</file>