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"/>
  </p:notesMasterIdLst>
  <p:handoutMasterIdLst>
    <p:handoutMasterId r:id="rId7"/>
  </p:handoutMasterIdLst>
  <p:sldIdLst>
    <p:sldId id="1961" r:id="rId2"/>
    <p:sldId id="1962" r:id="rId3"/>
    <p:sldId id="1965" r:id="rId4"/>
    <p:sldId id="1963" r:id="rId5"/>
  </p:sldIdLst>
  <p:sldSz cx="9906000" cy="6858000" type="A4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千田 俊哉" initials="千田" lastIdx="8" clrIdx="0"/>
  <p:cmAuthor id="2" name="Microsoft Office User" initials="MOU" lastIdx="1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B7F9"/>
    <a:srgbClr val="0432FF"/>
    <a:srgbClr val="FF8AD8"/>
    <a:srgbClr val="009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0A1B5D5-9B99-4C35-A422-299274C87663}" styleName="中間 1 - アクセント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E171933-4619-4E11-9A3F-F7608DF75F80}" styleName="中間 1 - アクセント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1E4AEA4-8DFA-4A89-87EB-49C32662AFE0}" styleName="中間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中間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中間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ABFCF23-3B69-468F-B69F-88F6DE6A72F2}" styleName="中間スタイル 1 - アクセント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132"/>
    <p:restoredTop sz="95970" autoAdjust="0"/>
  </p:normalViewPr>
  <p:slideViewPr>
    <p:cSldViewPr snapToGrid="0" snapToObjects="1">
      <p:cViewPr varScale="1">
        <p:scale>
          <a:sx n="121" d="100"/>
          <a:sy n="121" d="100"/>
        </p:scale>
        <p:origin x="80" y="79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7" d="100"/>
        <a:sy n="187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A91697-CC08-4943-A9E0-D41C9940F4C4}" type="datetimeFigureOut">
              <a:rPr kumimoji="1" lang="ja-JP" altLang="en-US" smtClean="0"/>
              <a:t>2022/11/18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40D62A-1A8D-B049-A260-570FE210B5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92547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1A341F-4DAB-1549-A4A7-3DDFD365D7F1}" type="datetimeFigureOut">
              <a:rPr kumimoji="1" lang="ja-JP" altLang="en-US" smtClean="0"/>
              <a:t>2022/11/18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63613" y="1233488"/>
            <a:ext cx="4808537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C0BF99-A7EB-BB4C-9285-A1AFB975BEF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210473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C0BF99-A7EB-BB4C-9285-A1AFB975BEF5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44246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C0BF99-A7EB-BB4C-9285-A1AFB975BEF5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86396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C0BF99-A7EB-BB4C-9285-A1AFB975BEF5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99980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C0BF99-A7EB-BB4C-9285-A1AFB975BEF5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4873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549CB-517C-364B-93E1-427A10355D1C}" type="datetime1">
              <a:rPr kumimoji="1" lang="ja-JP" altLang="en-US" smtClean="0"/>
              <a:t>2022/11/18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17FC1-5595-0942-9BD9-527CF0EC310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0517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91170-B0E8-094A-BC2E-0DC53BD46672}" type="datetime1">
              <a:rPr kumimoji="1" lang="ja-JP" altLang="en-US" smtClean="0"/>
              <a:t>2022/11/18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17FC1-5595-0942-9BD9-527CF0EC310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1014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625F2-A8AD-C44D-AABB-5CCF2B4C572B}" type="datetime1">
              <a:rPr kumimoji="1" lang="ja-JP" altLang="en-US" smtClean="0"/>
              <a:t>2022/11/18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17FC1-5595-0942-9BD9-527CF0EC310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7266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417D5-A4D2-8946-A6C2-089648241248}" type="datetime1">
              <a:rPr kumimoji="1" lang="ja-JP" altLang="en-US" smtClean="0"/>
              <a:t>2022/11/18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17FC1-5595-0942-9BD9-527CF0EC310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1672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AE26E-6EAB-6849-9BFE-468F9A4B987C}" type="datetime1">
              <a:rPr kumimoji="1" lang="ja-JP" altLang="en-US" smtClean="0"/>
              <a:t>2022/11/18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17FC1-5595-0942-9BD9-527CF0EC310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7831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909A7-0D08-B643-9AE9-2F878DA4FDDB}" type="datetime1">
              <a:rPr kumimoji="1" lang="ja-JP" altLang="en-US" smtClean="0"/>
              <a:t>2022/11/18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17FC1-5595-0942-9BD9-527CF0EC310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5983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CFC8A-1021-FE4C-9DBB-3FE5DAA8E279}" type="datetime1">
              <a:rPr kumimoji="1" lang="ja-JP" altLang="en-US" smtClean="0"/>
              <a:t>2022/11/18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17FC1-5595-0942-9BD9-527CF0EC310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7066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52A23-B12B-4440-8647-0DF3EC03C4C4}" type="datetime1">
              <a:rPr kumimoji="1" lang="ja-JP" altLang="en-US" smtClean="0"/>
              <a:t>2022/11/18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17FC1-5595-0942-9BD9-527CF0EC310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1208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AE4C6-BB24-D147-A2E6-DD7672D5AA21}" type="datetime1">
              <a:rPr kumimoji="1" lang="ja-JP" altLang="en-US" smtClean="0"/>
              <a:t>2022/11/18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17FC1-5595-0942-9BD9-527CF0EC310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8762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9CBBC-826D-F74A-A0E7-250A27CC5F30}" type="datetime1">
              <a:rPr kumimoji="1" lang="ja-JP" altLang="en-US" smtClean="0"/>
              <a:t>2022/11/18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17FC1-5595-0942-9BD9-527CF0EC310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8094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AC3C4-071A-4244-A576-810925AB870D}" type="datetime1">
              <a:rPr kumimoji="1" lang="ja-JP" altLang="en-US" smtClean="0"/>
              <a:t>2022/11/18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17FC1-5595-0942-9BD9-527CF0EC310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9446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10CF0-FDC6-0E42-9196-B014F56B663B}" type="datetime1">
              <a:rPr kumimoji="1" lang="ja-JP" altLang="en-US" smtClean="0"/>
              <a:t>2022/11/18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317FC1-5595-0942-9BD9-527CF0EC310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2070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5" Type="http://schemas.openxmlformats.org/officeDocument/2006/relationships/image" Target="../media/image2.pn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Relationship Id="rId14" Type="http://schemas.openxmlformats.org/officeDocument/2006/relationships/image" Target="../media/image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ryoEMネットワーク">
            <a:extLst>
              <a:ext uri="{FF2B5EF4-FFF2-40B4-BE49-F238E27FC236}">
                <a16:creationId xmlns:a16="http://schemas.microsoft.com/office/drawing/2014/main" id="{6303FC19-C7E9-F042-82B9-C657BABBDB38}"/>
              </a:ext>
            </a:extLst>
          </p:cNvPr>
          <p:cNvSpPr txBox="1">
            <a:spLocks/>
          </p:cNvSpPr>
          <p:nvPr/>
        </p:nvSpPr>
        <p:spPr>
          <a:xfrm>
            <a:off x="0" y="144963"/>
            <a:ext cx="9905999" cy="10396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ヒラギノ角ゴシック W6"/>
                <a:ea typeface="ヒラギノ角ゴシック W6"/>
                <a:cs typeface="ヒラギノ角ゴシック W6"/>
                <a:sym typeface="ヒラギノ角ゴシック W6"/>
              </a:defRPr>
            </a:lvl1pPr>
          </a:lstStyle>
          <a:p>
            <a:pPr algn="ctr"/>
            <a:r>
              <a:rPr lang="ja-JP" altLang="en-US" sz="4000" b="1" dirty="0">
                <a:latin typeface="メイリオ"/>
                <a:ea typeface="メイリオ"/>
                <a:cs typeface="メイリオ"/>
              </a:rPr>
              <a:t>施設紹介</a:t>
            </a:r>
            <a:r>
              <a:rPr lang="en-US" altLang="ja-JP" sz="4000" b="1" dirty="0">
                <a:latin typeface="メイリオ"/>
                <a:ea typeface="メイリオ"/>
                <a:cs typeface="メイリオ"/>
              </a:rPr>
              <a:t>【</a:t>
            </a:r>
            <a:r>
              <a:rPr lang="ja-JP" altLang="en-US" sz="4000" b="1" dirty="0">
                <a:latin typeface="メイリオ"/>
                <a:ea typeface="メイリオ"/>
                <a:cs typeface="メイリオ"/>
              </a:rPr>
              <a:t>理研</a:t>
            </a:r>
            <a:r>
              <a:rPr lang="en-US" altLang="ja-JP" sz="4000" b="1" dirty="0">
                <a:latin typeface="メイリオ"/>
                <a:ea typeface="メイリオ"/>
                <a:cs typeface="メイリオ"/>
              </a:rPr>
              <a:t>/</a:t>
            </a:r>
            <a:r>
              <a:rPr lang="ja-JP" altLang="en-US" sz="4000" b="1" dirty="0">
                <a:latin typeface="メイリオ"/>
                <a:ea typeface="メイリオ"/>
                <a:cs typeface="メイリオ"/>
              </a:rPr>
              <a:t>東北大</a:t>
            </a:r>
            <a:r>
              <a:rPr lang="en-US" altLang="ja-JP" sz="4000" b="1" dirty="0">
                <a:latin typeface="メイリオ"/>
                <a:ea typeface="メイリオ"/>
                <a:cs typeface="メイリオ"/>
              </a:rPr>
              <a:t>(</a:t>
            </a:r>
            <a:r>
              <a:rPr lang="ja-JP" altLang="en-US" sz="4000" b="1" dirty="0">
                <a:latin typeface="メイリオ"/>
                <a:ea typeface="メイリオ"/>
                <a:cs typeface="メイリオ"/>
              </a:rPr>
              <a:t>多元</a:t>
            </a:r>
            <a:r>
              <a:rPr lang="en-US" altLang="ja-JP" sz="4000" b="1" dirty="0">
                <a:latin typeface="メイリオ"/>
                <a:ea typeface="メイリオ"/>
                <a:cs typeface="メイリオ"/>
              </a:rPr>
              <a:t>)】</a:t>
            </a:r>
          </a:p>
        </p:txBody>
      </p:sp>
      <p:sp>
        <p:nvSpPr>
          <p:cNvPr id="54" name="角丸四角形 53"/>
          <p:cNvSpPr/>
          <p:nvPr/>
        </p:nvSpPr>
        <p:spPr>
          <a:xfrm>
            <a:off x="6500999" y="1060202"/>
            <a:ext cx="2952000" cy="2261024"/>
          </a:xfrm>
          <a:prstGeom prst="roundRect">
            <a:avLst>
              <a:gd name="adj" fmla="val 9595"/>
            </a:avLst>
          </a:prstGeom>
          <a:noFill/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角丸四角形 54"/>
          <p:cNvSpPr/>
          <p:nvPr/>
        </p:nvSpPr>
        <p:spPr>
          <a:xfrm>
            <a:off x="452999" y="3536775"/>
            <a:ext cx="9000000" cy="3182079"/>
          </a:xfrm>
          <a:prstGeom prst="roundRect">
            <a:avLst>
              <a:gd name="adj" fmla="val 3295"/>
            </a:avLst>
          </a:prstGeom>
          <a:noFill/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角丸四角形 70"/>
          <p:cNvSpPr/>
          <p:nvPr/>
        </p:nvSpPr>
        <p:spPr>
          <a:xfrm>
            <a:off x="452999" y="1055875"/>
            <a:ext cx="2952000" cy="2265351"/>
          </a:xfrm>
          <a:prstGeom prst="roundRect">
            <a:avLst>
              <a:gd name="adj" fmla="val 9595"/>
            </a:avLst>
          </a:prstGeom>
          <a:noFill/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正方形/長方形 71"/>
          <p:cNvSpPr/>
          <p:nvPr/>
        </p:nvSpPr>
        <p:spPr>
          <a:xfrm>
            <a:off x="7076999" y="853147"/>
            <a:ext cx="1800000" cy="43088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ja-JP" altLang="en-US" sz="2200" b="1" dirty="0">
                <a:latin typeface="メイリオ"/>
                <a:ea typeface="メイリオ"/>
                <a:cs typeface="メイリオ"/>
              </a:rPr>
              <a:t>人員体制</a:t>
            </a:r>
          </a:p>
        </p:txBody>
      </p:sp>
      <p:sp>
        <p:nvSpPr>
          <p:cNvPr id="84" name="角丸四角形 83"/>
          <p:cNvSpPr/>
          <p:nvPr/>
        </p:nvSpPr>
        <p:spPr>
          <a:xfrm>
            <a:off x="3476999" y="1060202"/>
            <a:ext cx="2952000" cy="2261024"/>
          </a:xfrm>
          <a:prstGeom prst="roundRect">
            <a:avLst>
              <a:gd name="adj" fmla="val 9595"/>
            </a:avLst>
          </a:prstGeom>
          <a:noFill/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正方形/長方形 84"/>
          <p:cNvSpPr/>
          <p:nvPr/>
        </p:nvSpPr>
        <p:spPr>
          <a:xfrm>
            <a:off x="4052999" y="3360742"/>
            <a:ext cx="1800000" cy="43088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ja-JP" altLang="en-US" sz="2200" b="1" dirty="0">
                <a:latin typeface="メイリオ"/>
                <a:ea typeface="メイリオ"/>
                <a:cs typeface="メイリオ"/>
              </a:rPr>
              <a:t>装置</a:t>
            </a:r>
          </a:p>
        </p:txBody>
      </p:sp>
      <p:sp>
        <p:nvSpPr>
          <p:cNvPr id="87" name="正方形/長方形 86"/>
          <p:cNvSpPr/>
          <p:nvPr/>
        </p:nvSpPr>
        <p:spPr>
          <a:xfrm>
            <a:off x="4052999" y="853147"/>
            <a:ext cx="1800000" cy="43088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ja-JP" altLang="en-US" sz="2200" b="1">
                <a:latin typeface="メイリオ"/>
                <a:ea typeface="メイリオ"/>
                <a:cs typeface="メイリオ"/>
              </a:rPr>
              <a:t>ミッション</a:t>
            </a:r>
            <a:endParaRPr lang="ja-JP" altLang="en-US" sz="2200" b="1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AF8B7BF6-2609-8441-B3BF-4F948C2827B5}"/>
              </a:ext>
            </a:extLst>
          </p:cNvPr>
          <p:cNvSpPr/>
          <p:nvPr/>
        </p:nvSpPr>
        <p:spPr>
          <a:xfrm>
            <a:off x="1028999" y="853147"/>
            <a:ext cx="1800000" cy="43088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ja-JP" altLang="en-US" sz="2200" b="1">
                <a:latin typeface="メイリオ"/>
                <a:ea typeface="メイリオ"/>
                <a:cs typeface="メイリオ"/>
              </a:rPr>
              <a:t>施設概要</a:t>
            </a:r>
            <a:endParaRPr lang="ja-JP" altLang="en-US" sz="2200" b="1" dirty="0">
              <a:latin typeface="メイリオ"/>
              <a:ea typeface="メイリオ"/>
              <a:cs typeface="メイリオ"/>
            </a:endParaRPr>
          </a:p>
        </p:txBody>
      </p:sp>
      <p:graphicFrame>
        <p:nvGraphicFramePr>
          <p:cNvPr id="24" name="表 23">
            <a:extLst>
              <a:ext uri="{FF2B5EF4-FFF2-40B4-BE49-F238E27FC236}">
                <a16:creationId xmlns:a16="http://schemas.microsoft.com/office/drawing/2014/main" id="{1709CA56-6327-7B4F-9D1E-1743BD6FCE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5577872"/>
              </p:ext>
            </p:extLst>
          </p:nvPr>
        </p:nvGraphicFramePr>
        <p:xfrm>
          <a:off x="730982" y="3708181"/>
          <a:ext cx="8368569" cy="2650386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17518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691989874"/>
                    </a:ext>
                  </a:extLst>
                </a:gridCol>
                <a:gridCol w="3797301">
                  <a:extLst>
                    <a:ext uri="{9D8B030D-6E8A-4147-A177-3AD203B41FA5}">
                      <a16:colId xmlns:a16="http://schemas.microsoft.com/office/drawing/2014/main" val="142583364"/>
                    </a:ext>
                  </a:extLst>
                </a:gridCol>
              </a:tblGrid>
              <a:tr h="16159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1" dirty="0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  <a:cs typeface="メイリオ"/>
                        </a:rPr>
                        <a:t>電顕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1" dirty="0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  <a:cs typeface="メイリオ"/>
                        </a:rPr>
                        <a:t>CRYOARM300 (</a:t>
                      </a:r>
                      <a:r>
                        <a:rPr kumimoji="1" lang="ja-JP" altLang="en-US" sz="1000" b="1" dirty="0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  <a:cs typeface="メイリオ"/>
                        </a:rPr>
                        <a:t>理研</a:t>
                      </a:r>
                      <a:r>
                        <a:rPr kumimoji="1" lang="en-US" altLang="ja-JP" sz="1000" b="1" dirty="0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  <a:cs typeface="メイリオ"/>
                        </a:rPr>
                        <a:t>)</a:t>
                      </a:r>
                      <a:endParaRPr kumimoji="1" lang="ja-JP" altLang="en-US" sz="1000" b="1" dirty="0">
                        <a:solidFill>
                          <a:schemeClr val="tx1"/>
                        </a:solidFill>
                        <a:latin typeface="Meiryo" panose="020B0604030504040204" pitchFamily="34" charset="-128"/>
                        <a:ea typeface="Meiryo" panose="020B0604030504040204" pitchFamily="34" charset="-128"/>
                        <a:cs typeface="メイリオ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1" dirty="0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  <a:cs typeface="メイリオ"/>
                        </a:rPr>
                        <a:t>CRYOARM300II (</a:t>
                      </a:r>
                      <a:r>
                        <a:rPr kumimoji="1" lang="ja-JP" altLang="en-US" sz="1000" b="1" dirty="0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  <a:cs typeface="メイリオ"/>
                        </a:rPr>
                        <a:t>東北大</a:t>
                      </a:r>
                      <a:r>
                        <a:rPr kumimoji="1" lang="en-US" altLang="ja-JP" sz="1000" b="1" dirty="0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  <a:cs typeface="メイリオ"/>
                        </a:rPr>
                        <a:t>)</a:t>
                      </a:r>
                      <a:endParaRPr kumimoji="1" lang="ja-JP" altLang="en-US" sz="1000" b="1" dirty="0">
                        <a:solidFill>
                          <a:schemeClr val="tx1"/>
                        </a:solidFill>
                        <a:latin typeface="Meiryo" panose="020B0604030504040204" pitchFamily="34" charset="-128"/>
                        <a:ea typeface="Meiryo" panose="020B0604030504040204" pitchFamily="34" charset="-128"/>
                        <a:cs typeface="メイリオ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504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1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  <a:cs typeface="メイリオ"/>
                        </a:rPr>
                        <a:t>加速電圧</a:t>
                      </a:r>
                      <a:endParaRPr kumimoji="1" lang="ja-JP" altLang="en-US" sz="1000" b="1" dirty="0">
                        <a:solidFill>
                          <a:schemeClr val="tx1"/>
                        </a:solidFill>
                        <a:latin typeface="Meiryo" panose="020B0604030504040204" pitchFamily="34" charset="-128"/>
                        <a:ea typeface="Meiryo" panose="020B0604030504040204" pitchFamily="34" charset="-128"/>
                        <a:cs typeface="メイリオ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1" dirty="0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  <a:cs typeface="メイリオ"/>
                        </a:rPr>
                        <a:t>300 kV/200 kV</a:t>
                      </a:r>
                      <a:endParaRPr kumimoji="1" lang="ja-JP" altLang="en-US" sz="1000" b="1" dirty="0">
                        <a:solidFill>
                          <a:schemeClr val="tx1"/>
                        </a:solidFill>
                        <a:latin typeface="Meiryo" panose="020B0604030504040204" pitchFamily="34" charset="-128"/>
                        <a:ea typeface="Meiryo" panose="020B0604030504040204" pitchFamily="34" charset="-128"/>
                        <a:cs typeface="メイリオ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1" dirty="0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  <a:cs typeface="メイリオ"/>
                        </a:rPr>
                        <a:t>300</a:t>
                      </a:r>
                      <a:r>
                        <a:rPr kumimoji="1" lang="ja-JP" altLang="en-US" sz="1000" b="1" dirty="0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  <a:cs typeface="メイリオ"/>
                        </a:rPr>
                        <a:t> </a:t>
                      </a:r>
                      <a:r>
                        <a:rPr kumimoji="1" lang="en-US" altLang="ja-JP" sz="1000" b="1" dirty="0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  <a:cs typeface="メイリオ"/>
                        </a:rPr>
                        <a:t>kV / 200 kV</a:t>
                      </a:r>
                      <a:endParaRPr kumimoji="1" lang="ja-JP" altLang="en-US" sz="1000" b="1" dirty="0">
                        <a:solidFill>
                          <a:schemeClr val="tx1"/>
                        </a:solidFill>
                        <a:latin typeface="Meiryo" panose="020B0604030504040204" pitchFamily="34" charset="-128"/>
                        <a:ea typeface="Meiryo" panose="020B0604030504040204" pitchFamily="34" charset="-128"/>
                        <a:cs typeface="メイリオ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504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1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  <a:cs typeface="メイリオ"/>
                        </a:rPr>
                        <a:t>電子銃</a:t>
                      </a:r>
                      <a:endParaRPr kumimoji="1" lang="ja-JP" altLang="en-US" sz="1000" b="1" dirty="0">
                        <a:solidFill>
                          <a:schemeClr val="tx1"/>
                        </a:solidFill>
                        <a:latin typeface="Meiryo" panose="020B0604030504040204" pitchFamily="34" charset="-128"/>
                        <a:ea typeface="Meiryo" panose="020B0604030504040204" pitchFamily="34" charset="-128"/>
                        <a:cs typeface="メイリオ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1" dirty="0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  <a:cs typeface="メイリオ"/>
                        </a:rPr>
                        <a:t>CFEG</a:t>
                      </a:r>
                      <a:endParaRPr kumimoji="1" lang="ja-JP" altLang="en-US" sz="1000" b="1" dirty="0">
                        <a:solidFill>
                          <a:schemeClr val="tx1"/>
                        </a:solidFill>
                        <a:latin typeface="Meiryo" panose="020B0604030504040204" pitchFamily="34" charset="-128"/>
                        <a:ea typeface="Meiryo" panose="020B0604030504040204" pitchFamily="34" charset="-128"/>
                        <a:cs typeface="メイリオ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1" dirty="0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  <a:cs typeface="メイリオ"/>
                        </a:rPr>
                        <a:t>CFEG</a:t>
                      </a:r>
                      <a:endParaRPr kumimoji="1" lang="ja-JP" altLang="en-US" sz="1000" b="1" dirty="0">
                        <a:solidFill>
                          <a:schemeClr val="tx1"/>
                        </a:solidFill>
                        <a:latin typeface="Meiryo" panose="020B0604030504040204" pitchFamily="34" charset="-128"/>
                        <a:ea typeface="Meiryo" panose="020B0604030504040204" pitchFamily="34" charset="-128"/>
                        <a:cs typeface="メイリオ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504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1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  <a:cs typeface="メイリオ"/>
                        </a:rPr>
                        <a:t>位相板</a:t>
                      </a:r>
                      <a:endParaRPr kumimoji="1" lang="ja-JP" altLang="en-US" sz="1000" b="1" dirty="0">
                        <a:solidFill>
                          <a:schemeClr val="tx1"/>
                        </a:solidFill>
                        <a:latin typeface="Meiryo" panose="020B0604030504040204" pitchFamily="34" charset="-128"/>
                        <a:ea typeface="Meiryo" panose="020B0604030504040204" pitchFamily="34" charset="-128"/>
                        <a:cs typeface="メイリオ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1" dirty="0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  <a:cs typeface="メイリオ"/>
                        </a:rPr>
                        <a:t>Hole free</a:t>
                      </a:r>
                      <a:endParaRPr kumimoji="1" lang="ja-JP" altLang="en-US" sz="1000" b="1" dirty="0">
                        <a:solidFill>
                          <a:schemeClr val="tx1"/>
                        </a:solidFill>
                        <a:latin typeface="Meiryo" panose="020B0604030504040204" pitchFamily="34" charset="-128"/>
                        <a:ea typeface="Meiryo" panose="020B0604030504040204" pitchFamily="34" charset="-128"/>
                        <a:cs typeface="メイリオ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1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  <a:cs typeface="メイリオ"/>
                        </a:rPr>
                        <a:t>Hole free</a:t>
                      </a:r>
                      <a:endParaRPr kumimoji="1" lang="ja-JP" altLang="en-US" sz="1000" b="1" dirty="0">
                        <a:solidFill>
                          <a:schemeClr val="tx1"/>
                        </a:solidFill>
                        <a:latin typeface="Meiryo" panose="020B0604030504040204" pitchFamily="34" charset="-128"/>
                        <a:ea typeface="Meiryo" panose="020B0604030504040204" pitchFamily="34" charset="-128"/>
                        <a:cs typeface="メイリオ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093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1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  <a:cs typeface="メイリオ"/>
                        </a:rPr>
                        <a:t>主に使用する</a:t>
                      </a:r>
                      <a:endParaRPr kumimoji="1" lang="en-US" altLang="ja-JP" sz="1000" b="1" dirty="0">
                        <a:solidFill>
                          <a:schemeClr val="tx1"/>
                        </a:solidFill>
                        <a:latin typeface="Meiryo" panose="020B0604030504040204" pitchFamily="34" charset="-128"/>
                        <a:ea typeface="Meiryo" panose="020B0604030504040204" pitchFamily="34" charset="-128"/>
                        <a:cs typeface="メイリオ"/>
                      </a:endParaRPr>
                    </a:p>
                    <a:p>
                      <a:pPr algn="ctr"/>
                      <a:r>
                        <a:rPr kumimoji="1" lang="ja-JP" altLang="en-US" sz="1000" b="1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  <a:cs typeface="メイリオ"/>
                        </a:rPr>
                        <a:t>カメラ</a:t>
                      </a:r>
                      <a:endParaRPr kumimoji="1" lang="ja-JP" altLang="en-US" sz="1000" b="1" dirty="0">
                        <a:solidFill>
                          <a:schemeClr val="tx1"/>
                        </a:solidFill>
                        <a:latin typeface="Meiryo" panose="020B0604030504040204" pitchFamily="34" charset="-128"/>
                        <a:ea typeface="Meiryo" panose="020B0604030504040204" pitchFamily="34" charset="-128"/>
                        <a:cs typeface="メイリオ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1" dirty="0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  <a:cs typeface="メイリオ"/>
                        </a:rPr>
                        <a:t>K3, DE64, XF416</a:t>
                      </a:r>
                      <a:endParaRPr kumimoji="1" lang="ja-JP" altLang="en-US" sz="1000" b="1" dirty="0">
                        <a:solidFill>
                          <a:schemeClr val="tx1"/>
                        </a:solidFill>
                        <a:latin typeface="Meiryo" panose="020B0604030504040204" pitchFamily="34" charset="-128"/>
                        <a:ea typeface="Meiryo" panose="020B0604030504040204" pitchFamily="34" charset="-128"/>
                        <a:cs typeface="メイリオ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1" dirty="0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  <a:cs typeface="メイリオ"/>
                        </a:rPr>
                        <a:t>K3, XF416ES</a:t>
                      </a:r>
                      <a:endParaRPr kumimoji="1" lang="ja-JP" altLang="en-US" sz="1000" b="1" dirty="0">
                        <a:solidFill>
                          <a:schemeClr val="tx1"/>
                        </a:solidFill>
                        <a:latin typeface="Meiryo" panose="020B0604030504040204" pitchFamily="34" charset="-128"/>
                        <a:ea typeface="Meiryo" panose="020B0604030504040204" pitchFamily="34" charset="-128"/>
                        <a:cs typeface="メイリオ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76954190"/>
                  </a:ext>
                </a:extLst>
              </a:tr>
              <a:tr h="30342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1" dirty="0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  <a:cs typeface="メイリオ"/>
                        </a:rPr>
                        <a:t>Energy Filter</a:t>
                      </a:r>
                      <a:endParaRPr kumimoji="1" lang="ja-JP" altLang="en-US" sz="1000" b="1" dirty="0">
                        <a:solidFill>
                          <a:schemeClr val="tx1"/>
                        </a:solidFill>
                        <a:latin typeface="Meiryo" panose="020B0604030504040204" pitchFamily="34" charset="-128"/>
                        <a:ea typeface="Meiryo" panose="020B0604030504040204" pitchFamily="34" charset="-128"/>
                        <a:cs typeface="メイリオ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1" dirty="0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  <a:cs typeface="メイリオ"/>
                        </a:rPr>
                        <a:t>In column</a:t>
                      </a:r>
                      <a:endParaRPr kumimoji="1" lang="ja-JP" altLang="en-US" sz="1000" b="1" dirty="0">
                        <a:solidFill>
                          <a:schemeClr val="tx1"/>
                        </a:solidFill>
                        <a:latin typeface="Meiryo" panose="020B0604030504040204" pitchFamily="34" charset="-128"/>
                        <a:ea typeface="Meiryo" panose="020B0604030504040204" pitchFamily="34" charset="-128"/>
                        <a:cs typeface="メイリオ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1" dirty="0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  <a:cs typeface="メイリオ"/>
                        </a:rPr>
                        <a:t>In column</a:t>
                      </a:r>
                      <a:endParaRPr kumimoji="1" lang="ja-JP" altLang="en-US" sz="1000" b="1" dirty="0">
                        <a:solidFill>
                          <a:schemeClr val="tx1"/>
                        </a:solidFill>
                        <a:latin typeface="Meiryo" panose="020B0604030504040204" pitchFamily="34" charset="-128"/>
                        <a:ea typeface="Meiryo" panose="020B0604030504040204" pitchFamily="34" charset="-128"/>
                        <a:cs typeface="メイリオ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1710506"/>
                  </a:ext>
                </a:extLst>
              </a:tr>
              <a:tr h="23504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1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  <a:cs typeface="メイリオ"/>
                        </a:rPr>
                        <a:t>制御ソフト</a:t>
                      </a:r>
                      <a:endParaRPr kumimoji="1" lang="ja-JP" altLang="en-US" sz="1000" b="1" dirty="0">
                        <a:solidFill>
                          <a:schemeClr val="tx1"/>
                        </a:solidFill>
                        <a:latin typeface="Meiryo" panose="020B0604030504040204" pitchFamily="34" charset="-128"/>
                        <a:ea typeface="Meiryo" panose="020B0604030504040204" pitchFamily="34" charset="-128"/>
                        <a:cs typeface="メイリオ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00" b="1" dirty="0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  <a:cs typeface="メイリオ"/>
                        </a:rPr>
                        <a:t>SerialEM, yoneoLocr, </a:t>
                      </a:r>
                      <a:r>
                        <a:rPr kumimoji="1" lang="en-US" altLang="ja-JP" sz="1000" b="1" dirty="0" err="1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  <a:cs typeface="メイリオ"/>
                        </a:rPr>
                        <a:t>ParallEM</a:t>
                      </a:r>
                      <a:endParaRPr kumimoji="1" lang="ja-JP" altLang="en-US" sz="1000" b="1" dirty="0">
                        <a:solidFill>
                          <a:schemeClr val="tx1"/>
                        </a:solidFill>
                        <a:latin typeface="Meiryo" panose="020B0604030504040204" pitchFamily="34" charset="-128"/>
                        <a:ea typeface="Meiryo" panose="020B0604030504040204" pitchFamily="34" charset="-128"/>
                        <a:cs typeface="メイリオ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1" dirty="0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  <a:cs typeface="メイリオ"/>
                        </a:rPr>
                        <a:t>SerialEM, yoneoLocr, </a:t>
                      </a:r>
                      <a:r>
                        <a:rPr kumimoji="1" lang="en-US" altLang="ja-JP" sz="1000" b="1" dirty="0" err="1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  <a:cs typeface="メイリオ"/>
                        </a:rPr>
                        <a:t>ParallEM</a:t>
                      </a:r>
                      <a:endParaRPr kumimoji="1" lang="ja-JP" altLang="en-US" sz="1000" b="1" dirty="0">
                        <a:solidFill>
                          <a:schemeClr val="tx1"/>
                        </a:solidFill>
                        <a:latin typeface="Meiryo" panose="020B0604030504040204" pitchFamily="34" charset="-128"/>
                        <a:ea typeface="Meiryo" panose="020B0604030504040204" pitchFamily="34" charset="-128"/>
                        <a:cs typeface="メイリオ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11846842"/>
                  </a:ext>
                </a:extLst>
              </a:tr>
              <a:tr h="23504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1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  <a:cs typeface="メイリオ"/>
                        </a:rPr>
                        <a:t>設置場所</a:t>
                      </a:r>
                      <a:endParaRPr kumimoji="1" lang="ja-JP" altLang="en-US" sz="1000" b="1" dirty="0">
                        <a:solidFill>
                          <a:schemeClr val="tx1"/>
                        </a:solidFill>
                        <a:latin typeface="Meiryo" panose="020B0604030504040204" pitchFamily="34" charset="-128"/>
                        <a:ea typeface="Meiryo" panose="020B0604030504040204" pitchFamily="34" charset="-128"/>
                        <a:cs typeface="メイリオ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1" dirty="0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  <a:cs typeface="メイリオ"/>
                        </a:rPr>
                        <a:t>SPring-8</a:t>
                      </a:r>
                      <a:r>
                        <a:rPr kumimoji="1" lang="ja-JP" altLang="en-US" sz="1000" b="1" dirty="0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  <a:cs typeface="メイリオ"/>
                        </a:rPr>
                        <a:t> 中尺棟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  <a:cs typeface="メイリオ"/>
                        </a:rPr>
                        <a:t>片平キャンパス 西１号館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81769026"/>
                  </a:ext>
                </a:extLst>
              </a:tr>
              <a:tr h="23504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b="1" dirty="0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  <a:cs typeface="メイリオ"/>
                        </a:rPr>
                        <a:t>内部</a:t>
                      </a:r>
                      <a:r>
                        <a:rPr kumimoji="1" lang="en-US" altLang="ja-JP" sz="1000" b="1" dirty="0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  <a:cs typeface="メイリオ"/>
                        </a:rPr>
                        <a:t>:</a:t>
                      </a:r>
                      <a:r>
                        <a:rPr kumimoji="1" lang="ja-JP" altLang="en-US" sz="1000" b="1" dirty="0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  <a:cs typeface="メイリオ"/>
                        </a:rPr>
                        <a:t>外部</a:t>
                      </a:r>
                      <a:r>
                        <a:rPr kumimoji="1" lang="en-US" altLang="ja-JP" sz="1000" b="1" dirty="0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  <a:cs typeface="メイリオ"/>
                        </a:rPr>
                        <a:t>:</a:t>
                      </a:r>
                      <a:r>
                        <a:rPr kumimoji="1" lang="ja-JP" altLang="en-US" sz="1000" b="1" dirty="0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  <a:cs typeface="メイリオ"/>
                        </a:rPr>
                        <a:t>企業（利用比）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00" b="1" dirty="0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  <a:cs typeface="メイリオ"/>
                        </a:rPr>
                        <a:t>2</a:t>
                      </a:r>
                      <a:r>
                        <a:rPr kumimoji="1" lang="ja-JP" altLang="en-US" sz="1000" b="1" dirty="0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  <a:cs typeface="メイリオ"/>
                        </a:rPr>
                        <a:t>：</a:t>
                      </a:r>
                      <a:r>
                        <a:rPr kumimoji="1" lang="en-US" altLang="ja-JP" sz="1000" b="1" dirty="0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  <a:cs typeface="メイリオ"/>
                        </a:rPr>
                        <a:t>10</a:t>
                      </a:r>
                      <a:r>
                        <a:rPr kumimoji="1" lang="ja-JP" altLang="en-US" sz="1000" b="1" dirty="0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  <a:cs typeface="メイリオ"/>
                        </a:rPr>
                        <a:t>：</a:t>
                      </a:r>
                      <a:r>
                        <a:rPr kumimoji="1" lang="en-US" altLang="ja-JP" sz="1000" b="1" dirty="0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  <a:cs typeface="メイリオ"/>
                        </a:rPr>
                        <a:t>1</a:t>
                      </a:r>
                      <a:r>
                        <a:rPr kumimoji="1" lang="ja-JP" altLang="en-US" sz="1000" b="1" dirty="0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  <a:cs typeface="メイリオ"/>
                        </a:rPr>
                        <a:t>：</a:t>
                      </a:r>
                      <a:r>
                        <a:rPr kumimoji="1" lang="en-US" altLang="ja-JP" sz="1000" b="1" dirty="0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  <a:cs typeface="メイリオ"/>
                        </a:rPr>
                        <a:t>7</a:t>
                      </a:r>
                      <a:r>
                        <a:rPr kumimoji="1" lang="ja-JP" altLang="en-US" sz="1000" b="1" dirty="0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  <a:cs typeface="メイリオ"/>
                        </a:rPr>
                        <a:t>（開発）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1" dirty="0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  <a:cs typeface="メイリオ"/>
                        </a:rPr>
                        <a:t>1</a:t>
                      </a:r>
                      <a:r>
                        <a:rPr kumimoji="1" lang="ja-JP" altLang="en-US" sz="1000" b="1" dirty="0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  <a:cs typeface="メイリオ"/>
                        </a:rPr>
                        <a:t>：</a:t>
                      </a:r>
                      <a:r>
                        <a:rPr kumimoji="1" lang="en-US" altLang="ja-JP" sz="1000" b="1" dirty="0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  <a:cs typeface="メイリオ"/>
                        </a:rPr>
                        <a:t>1</a:t>
                      </a:r>
                      <a:r>
                        <a:rPr kumimoji="1" lang="ja-JP" altLang="en-US" sz="1000" b="1" dirty="0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  <a:cs typeface="メイリオ"/>
                        </a:rPr>
                        <a:t>：</a:t>
                      </a:r>
                      <a:r>
                        <a:rPr kumimoji="1" lang="en-US" altLang="ja-JP" sz="1000" b="1" dirty="0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  <a:cs typeface="メイリオ"/>
                        </a:rPr>
                        <a:t>1</a:t>
                      </a:r>
                      <a:r>
                        <a:rPr kumimoji="1" lang="ja-JP" altLang="en-US" sz="1000" b="1" dirty="0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  <a:cs typeface="メイリオ"/>
                        </a:rPr>
                        <a:t>：</a:t>
                      </a:r>
                      <a:r>
                        <a:rPr kumimoji="1" lang="en-US" altLang="ja-JP" sz="1000" b="1" dirty="0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  <a:cs typeface="メイリオ"/>
                        </a:rPr>
                        <a:t>1</a:t>
                      </a:r>
                      <a:r>
                        <a:rPr kumimoji="1" lang="ja-JP" altLang="en-US" sz="1000" b="1" dirty="0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  <a:cs typeface="メイリオ"/>
                        </a:rPr>
                        <a:t>（開発）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49171944"/>
                  </a:ext>
                </a:extLst>
              </a:tr>
              <a:tr h="23504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b="1" dirty="0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  <a:cs typeface="メイリオ"/>
                        </a:rPr>
                        <a:t>利用料金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b="1" dirty="0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  <a:cs typeface="メイリオ"/>
                        </a:rPr>
                        <a:t>無料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1" dirty="0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  <a:cs typeface="メイリオ"/>
                        </a:rPr>
                        <a:t>50</a:t>
                      </a:r>
                      <a:r>
                        <a:rPr kumimoji="1" lang="ja-JP" altLang="en-US" sz="1000" b="1" dirty="0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  <a:cs typeface="メイリオ"/>
                        </a:rPr>
                        <a:t>万円</a:t>
                      </a:r>
                      <a:r>
                        <a:rPr kumimoji="1" lang="en-US" altLang="ja-JP" sz="1000" b="1" dirty="0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  <a:cs typeface="メイリオ"/>
                        </a:rPr>
                        <a:t>/</a:t>
                      </a:r>
                      <a:r>
                        <a:rPr kumimoji="1" lang="ja-JP" altLang="en-US" sz="1000" b="1" dirty="0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  <a:cs typeface="メイリオ"/>
                        </a:rPr>
                        <a:t>日</a:t>
                      </a:r>
                      <a:r>
                        <a:rPr kumimoji="1" lang="en-US" altLang="ja-JP" sz="1000" b="1" dirty="0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  <a:cs typeface="メイリオ"/>
                        </a:rPr>
                        <a:t>(</a:t>
                      </a:r>
                      <a:r>
                        <a:rPr kumimoji="1" lang="ja-JP" altLang="en-US" sz="1000" b="1" dirty="0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  <a:cs typeface="メイリオ"/>
                        </a:rPr>
                        <a:t>トライアルあり，要相談</a:t>
                      </a:r>
                      <a:r>
                        <a:rPr kumimoji="1" lang="en-US" altLang="ja-JP" sz="1000" b="1" dirty="0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  <a:cs typeface="メイリオ"/>
                        </a:rPr>
                        <a:t>) </a:t>
                      </a:r>
                      <a:endParaRPr kumimoji="1" lang="ja-JP" altLang="en-US" sz="1000" b="1" dirty="0">
                        <a:solidFill>
                          <a:schemeClr val="tx1"/>
                        </a:solidFill>
                        <a:latin typeface="Meiryo" panose="020B0604030504040204" pitchFamily="34" charset="-128"/>
                        <a:ea typeface="Meiryo" panose="020B0604030504040204" pitchFamily="34" charset="-128"/>
                        <a:cs typeface="メイリオ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25925701"/>
                  </a:ext>
                </a:extLst>
              </a:tr>
            </a:tbl>
          </a:graphicData>
        </a:graphic>
      </p:graphicFrame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03E687C-CF24-0D90-EDED-1C275D8CA5D8}"/>
              </a:ext>
            </a:extLst>
          </p:cNvPr>
          <p:cNvSpPr txBox="1"/>
          <p:nvPr/>
        </p:nvSpPr>
        <p:spPr>
          <a:xfrm>
            <a:off x="3566998" y="1211057"/>
            <a:ext cx="284400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300" b="1" dirty="0"/>
              <a:t>【</a:t>
            </a:r>
            <a:r>
              <a:rPr kumimoji="1" lang="ja-JP" altLang="en-US" sz="1300" b="1" dirty="0"/>
              <a:t>理研</a:t>
            </a:r>
            <a:r>
              <a:rPr kumimoji="1" lang="en-US" altLang="ja-JP" sz="1300" b="1" dirty="0"/>
              <a:t>】</a:t>
            </a:r>
            <a:r>
              <a:rPr kumimoji="1" lang="en-US" altLang="ja-JP" sz="1300" dirty="0"/>
              <a:t>SPA, 3D ED,</a:t>
            </a:r>
            <a:r>
              <a:rPr lang="ja-JP" altLang="en-US" sz="1300" dirty="0"/>
              <a:t> </a:t>
            </a:r>
            <a:r>
              <a:rPr kumimoji="1" lang="en-US" altLang="ja-JP" sz="1300" dirty="0"/>
              <a:t>Tomography</a:t>
            </a:r>
            <a:r>
              <a:rPr kumimoji="1" lang="ja-JP" altLang="en-US" sz="1300" dirty="0"/>
              <a:t>の各手法において極めて高い精度での構造解析を目指す．運用，解析技術開発を行う．</a:t>
            </a:r>
            <a:endParaRPr lang="en-US" altLang="ja-JP" sz="1300" dirty="0"/>
          </a:p>
          <a:p>
            <a:r>
              <a:rPr lang="en-US" altLang="ja-JP" sz="1300" b="1" dirty="0"/>
              <a:t>【</a:t>
            </a:r>
            <a:r>
              <a:rPr lang="ja-JP" altLang="en-US" sz="1300" b="1" dirty="0"/>
              <a:t>東北大</a:t>
            </a:r>
            <a:r>
              <a:rPr lang="en-US" altLang="ja-JP" sz="1300" b="1" dirty="0"/>
              <a:t>】 </a:t>
            </a:r>
            <a:r>
              <a:rPr lang="en-US" altLang="ja-JP" sz="1300" dirty="0"/>
              <a:t>SPA,</a:t>
            </a:r>
            <a:r>
              <a:rPr lang="ja-JP" altLang="en-US" sz="1300" dirty="0"/>
              <a:t> </a:t>
            </a:r>
            <a:r>
              <a:rPr lang="en-US" altLang="ja-JP" sz="1300" dirty="0"/>
              <a:t>Tomography, 3DED</a:t>
            </a:r>
            <a:r>
              <a:rPr lang="ja-JP" altLang="en-US" sz="1300" dirty="0"/>
              <a:t>による構造解析に加え，</a:t>
            </a:r>
            <a:r>
              <a:rPr lang="en-US" altLang="ja-JP" sz="1300" dirty="0"/>
              <a:t>EELS</a:t>
            </a:r>
            <a:r>
              <a:rPr lang="ja-JP" altLang="en-US" sz="1300" dirty="0"/>
              <a:t>や</a:t>
            </a:r>
            <a:r>
              <a:rPr lang="en-US" altLang="ja-JP" sz="1300" dirty="0"/>
              <a:t>STEM</a:t>
            </a:r>
            <a:r>
              <a:rPr lang="ja-JP" altLang="en-US" sz="1300" dirty="0"/>
              <a:t>も併用し生体試料以外の材料について，イメージング，構造解析を行う．運用，解析技術開発を行う．</a:t>
            </a:r>
            <a:endParaRPr lang="en-US" altLang="ja-JP" sz="1300" dirty="0"/>
          </a:p>
          <a:p>
            <a:endParaRPr kumimoji="1" lang="ja-JP" altLang="en-US" sz="1300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0EEF5BE-DED2-EA7E-B023-9A9D90A92BCD}"/>
              </a:ext>
            </a:extLst>
          </p:cNvPr>
          <p:cNvSpPr txBox="1"/>
          <p:nvPr/>
        </p:nvSpPr>
        <p:spPr>
          <a:xfrm>
            <a:off x="6611037" y="1197568"/>
            <a:ext cx="273192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/>
              <a:t>【</a:t>
            </a:r>
            <a:r>
              <a:rPr lang="ja-JP" altLang="en-US" sz="1200" b="1" dirty="0"/>
              <a:t>理研</a:t>
            </a:r>
            <a:r>
              <a:rPr lang="en-US" altLang="ja-JP" sz="1200" b="1" dirty="0"/>
              <a:t>/</a:t>
            </a:r>
            <a:r>
              <a:rPr lang="ja-JP" altLang="en-US" sz="1200" b="1" dirty="0"/>
              <a:t>東北大</a:t>
            </a:r>
            <a:r>
              <a:rPr lang="en-US" altLang="ja-JP" sz="1200" b="1" dirty="0"/>
              <a:t>】</a:t>
            </a:r>
            <a:r>
              <a:rPr kumimoji="1" lang="en-US" altLang="ja-JP" sz="1200" dirty="0"/>
              <a:t>Director</a:t>
            </a:r>
            <a:r>
              <a:rPr kumimoji="1" lang="ja-JP" altLang="en-US" sz="1200" dirty="0"/>
              <a:t>：米倉</a:t>
            </a:r>
            <a:endParaRPr kumimoji="1" lang="en-US" altLang="ja-JP" sz="1200" dirty="0"/>
          </a:p>
          <a:p>
            <a:r>
              <a:rPr lang="ja-JP" altLang="en-US" sz="1200" dirty="0"/>
              <a:t>測定支援</a:t>
            </a:r>
            <a:r>
              <a:rPr lang="en-US" altLang="ja-JP" sz="1200" dirty="0"/>
              <a:t>/</a:t>
            </a:r>
            <a:r>
              <a:rPr lang="ja-JP" altLang="en-US" sz="1200" dirty="0"/>
              <a:t>解析支援</a:t>
            </a:r>
            <a:r>
              <a:rPr lang="en-US" altLang="ja-JP" sz="1200" dirty="0"/>
              <a:t>/</a:t>
            </a:r>
            <a:r>
              <a:rPr lang="ja-JP" altLang="en-US" sz="1200" dirty="0"/>
              <a:t>装置維持</a:t>
            </a:r>
            <a:r>
              <a:rPr lang="en-US" altLang="ja-JP" sz="1200" dirty="0"/>
              <a:t>/</a:t>
            </a:r>
            <a:r>
              <a:rPr lang="ja-JP" altLang="en-US" sz="1200" dirty="0"/>
              <a:t>施設利用などの日常業務</a:t>
            </a:r>
            <a:endParaRPr lang="en-US" altLang="ja-JP" sz="1200" dirty="0"/>
          </a:p>
          <a:p>
            <a:r>
              <a:rPr lang="en-US" altLang="ja-JP" sz="1200" b="1" dirty="0"/>
              <a:t>【</a:t>
            </a:r>
            <a:r>
              <a:rPr lang="ja-JP" altLang="en-US" sz="1200" b="1" dirty="0"/>
              <a:t>理研</a:t>
            </a:r>
            <a:r>
              <a:rPr lang="en-US" altLang="ja-JP" sz="1200" b="1" dirty="0"/>
              <a:t>】</a:t>
            </a:r>
          </a:p>
          <a:p>
            <a:r>
              <a:rPr lang="ja-JP" altLang="en-US" sz="1200" dirty="0"/>
              <a:t>眞木さおり，内藤久志，高場圭章，川上恵典</a:t>
            </a:r>
            <a:endParaRPr lang="en-US" altLang="ja-JP" sz="1200" dirty="0"/>
          </a:p>
          <a:p>
            <a:r>
              <a:rPr lang="en-US" altLang="ja-JP" sz="1200" b="1" dirty="0"/>
              <a:t>【</a:t>
            </a:r>
            <a:r>
              <a:rPr lang="ja-JP" altLang="en-US" sz="1200" b="1" dirty="0"/>
              <a:t>東北大</a:t>
            </a:r>
            <a:r>
              <a:rPr lang="en-US" altLang="ja-JP" sz="1200" b="1" dirty="0"/>
              <a:t>】</a:t>
            </a:r>
          </a:p>
          <a:p>
            <a:r>
              <a:rPr lang="ja-JP" altLang="en-US" sz="1200" dirty="0"/>
              <a:t>測定支援</a:t>
            </a:r>
            <a:r>
              <a:rPr lang="en-US" altLang="ja-JP" sz="1200" dirty="0"/>
              <a:t>/</a:t>
            </a:r>
            <a:r>
              <a:rPr lang="ja-JP" altLang="en-US" sz="1200" dirty="0"/>
              <a:t>解析支援</a:t>
            </a:r>
            <a:r>
              <a:rPr lang="en-US" altLang="ja-JP" sz="1200" dirty="0"/>
              <a:t>/</a:t>
            </a:r>
            <a:r>
              <a:rPr lang="ja-JP" altLang="en-US" sz="1200" dirty="0"/>
              <a:t>装置維持</a:t>
            </a:r>
            <a:r>
              <a:rPr lang="en-US" altLang="ja-JP" sz="1200" dirty="0"/>
              <a:t>/</a:t>
            </a:r>
            <a:r>
              <a:rPr lang="ja-JP" altLang="en-US" sz="1200" dirty="0"/>
              <a:t>施設利用などの日常業務</a:t>
            </a:r>
            <a:endParaRPr lang="en-US" altLang="ja-JP" sz="1200" dirty="0"/>
          </a:p>
          <a:p>
            <a:r>
              <a:rPr lang="ja-JP" altLang="en-US" sz="1200" dirty="0"/>
              <a:t>濵口，佐藤，黒河，海原</a:t>
            </a:r>
            <a:endParaRPr lang="en-US" altLang="ja-JP" sz="1200" dirty="0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DEE24A55-2CD6-4BD0-8A70-C62A3637DE05}"/>
              </a:ext>
            </a:extLst>
          </p:cNvPr>
          <p:cNvSpPr/>
          <p:nvPr/>
        </p:nvSpPr>
        <p:spPr>
          <a:xfrm>
            <a:off x="542999" y="1211057"/>
            <a:ext cx="2772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200" b="1" dirty="0">
                <a:latin typeface="メイリオ"/>
                <a:ea typeface="メイリオ"/>
                <a:cs typeface="メイリオ"/>
              </a:rPr>
              <a:t>【</a:t>
            </a:r>
            <a:r>
              <a:rPr lang="ja-JP" altLang="en-US" sz="1200" b="1" dirty="0">
                <a:latin typeface="メイリオ"/>
                <a:ea typeface="メイリオ"/>
                <a:cs typeface="メイリオ"/>
              </a:rPr>
              <a:t>理研</a:t>
            </a:r>
            <a:r>
              <a:rPr lang="en-US" altLang="ja-JP" sz="1200" b="1" dirty="0">
                <a:latin typeface="メイリオ"/>
                <a:ea typeface="メイリオ"/>
                <a:cs typeface="メイリオ"/>
              </a:rPr>
              <a:t>】</a:t>
            </a:r>
          </a:p>
          <a:p>
            <a:r>
              <a:rPr lang="en-US" altLang="ja-JP" sz="1200" dirty="0">
                <a:latin typeface="メイリオ"/>
                <a:ea typeface="メイリオ"/>
                <a:cs typeface="メイリオ"/>
              </a:rPr>
              <a:t>FY2018</a:t>
            </a:r>
            <a:r>
              <a:rPr lang="ja-JP" altLang="en-US" sz="1200" dirty="0">
                <a:latin typeface="メイリオ"/>
                <a:ea typeface="メイリオ"/>
                <a:cs typeface="メイリオ"/>
              </a:rPr>
              <a:t> </a:t>
            </a:r>
            <a:r>
              <a:rPr lang="en-US" altLang="ja-JP" sz="1200" dirty="0">
                <a:latin typeface="メイリオ"/>
                <a:ea typeface="メイリオ"/>
                <a:cs typeface="メイリオ"/>
              </a:rPr>
              <a:t>CRYOARM300</a:t>
            </a:r>
            <a:r>
              <a:rPr lang="ja-JP" altLang="en-US" sz="1200" dirty="0">
                <a:latin typeface="メイリオ"/>
                <a:ea typeface="メイリオ"/>
                <a:cs typeface="メイリオ"/>
              </a:rPr>
              <a:t> 導入</a:t>
            </a:r>
            <a:endParaRPr lang="en-US" altLang="ja-JP" sz="1200" dirty="0">
              <a:latin typeface="メイリオ"/>
              <a:ea typeface="メイリオ"/>
              <a:cs typeface="メイリオ"/>
            </a:endParaRPr>
          </a:p>
          <a:p>
            <a:r>
              <a:rPr lang="en-US" altLang="ja-JP" sz="1200" dirty="0">
                <a:latin typeface="メイリオ"/>
                <a:ea typeface="メイリオ"/>
                <a:cs typeface="メイリオ"/>
              </a:rPr>
              <a:t>FY2020</a:t>
            </a:r>
            <a:r>
              <a:rPr lang="ja-JP" altLang="en-US" sz="1200" dirty="0">
                <a:latin typeface="メイリオ"/>
                <a:ea typeface="メイリオ"/>
                <a:cs typeface="メイリオ"/>
              </a:rPr>
              <a:t> </a:t>
            </a:r>
            <a:r>
              <a:rPr lang="en-US" altLang="ja-JP" sz="1200" dirty="0" err="1">
                <a:latin typeface="メイリオ"/>
                <a:ea typeface="メイリオ"/>
                <a:cs typeface="メイリオ"/>
              </a:rPr>
              <a:t>Aquilos</a:t>
            </a:r>
            <a:r>
              <a:rPr lang="ja-JP" altLang="en-US" sz="1200" dirty="0">
                <a:latin typeface="メイリオ"/>
                <a:ea typeface="メイリオ"/>
                <a:cs typeface="メイリオ"/>
              </a:rPr>
              <a:t>導入</a:t>
            </a:r>
            <a:endParaRPr lang="en-US" altLang="ja-JP" sz="1200" dirty="0">
              <a:latin typeface="メイリオ"/>
              <a:ea typeface="メイリオ"/>
              <a:cs typeface="メイリオ"/>
            </a:endParaRPr>
          </a:p>
          <a:p>
            <a:r>
              <a:rPr lang="en-US" altLang="ja-JP" sz="1200" dirty="0">
                <a:latin typeface="メイリオ"/>
                <a:ea typeface="メイリオ"/>
                <a:cs typeface="メイリオ"/>
              </a:rPr>
              <a:t>FY2021</a:t>
            </a:r>
            <a:r>
              <a:rPr lang="ja-JP" altLang="en-US" sz="1200" dirty="0">
                <a:latin typeface="メイリオ"/>
                <a:ea typeface="メイリオ"/>
                <a:cs typeface="メイリオ"/>
              </a:rPr>
              <a:t> </a:t>
            </a:r>
            <a:r>
              <a:rPr lang="en-US" altLang="ja-JP" sz="1200" dirty="0">
                <a:latin typeface="メイリオ"/>
                <a:ea typeface="メイリオ"/>
                <a:cs typeface="メイリオ"/>
              </a:rPr>
              <a:t>Aquilos2</a:t>
            </a:r>
            <a:r>
              <a:rPr lang="ja-JP" altLang="en-US" sz="1200" dirty="0">
                <a:latin typeface="メイリオ"/>
                <a:ea typeface="メイリオ"/>
                <a:cs typeface="メイリオ"/>
              </a:rPr>
              <a:t>にアップデート</a:t>
            </a:r>
            <a:endParaRPr lang="en-US" altLang="ja-JP" sz="1200" dirty="0">
              <a:latin typeface="メイリオ"/>
              <a:ea typeface="メイリオ"/>
              <a:cs typeface="メイリオ"/>
            </a:endParaRPr>
          </a:p>
          <a:p>
            <a:r>
              <a:rPr lang="en-US" altLang="ja-JP" sz="1200" dirty="0">
                <a:latin typeface="メイリオ"/>
                <a:ea typeface="メイリオ"/>
                <a:cs typeface="メイリオ"/>
              </a:rPr>
              <a:t>FY2021</a:t>
            </a:r>
            <a:r>
              <a:rPr lang="ja-JP" altLang="en-US" sz="1200" dirty="0">
                <a:latin typeface="メイリオ"/>
                <a:ea typeface="メイリオ"/>
                <a:cs typeface="メイリオ"/>
              </a:rPr>
              <a:t> </a:t>
            </a:r>
            <a:r>
              <a:rPr lang="pt-BR" altLang="ja-JP" sz="1200" dirty="0">
                <a:latin typeface="メイリオ"/>
                <a:ea typeface="メイリオ"/>
                <a:cs typeface="メイリオ"/>
              </a:rPr>
              <a:t>THUNDER Imager EM </a:t>
            </a:r>
          </a:p>
          <a:p>
            <a:r>
              <a:rPr lang="ja-JP" altLang="en-US" sz="1200" dirty="0">
                <a:latin typeface="メイリオ"/>
                <a:ea typeface="メイリオ"/>
                <a:cs typeface="メイリオ"/>
              </a:rPr>
              <a:t>　　　　 </a:t>
            </a:r>
            <a:r>
              <a:rPr lang="pt-BR" altLang="ja-JP" sz="1200" dirty="0">
                <a:latin typeface="メイリオ"/>
                <a:ea typeface="メイリオ"/>
                <a:cs typeface="メイリオ"/>
              </a:rPr>
              <a:t>Cryo CLEM</a:t>
            </a:r>
            <a:r>
              <a:rPr lang="ja-JP" altLang="en-US" sz="1200" dirty="0">
                <a:latin typeface="メイリオ"/>
                <a:ea typeface="メイリオ"/>
                <a:cs typeface="メイリオ"/>
              </a:rPr>
              <a:t> 導入</a:t>
            </a:r>
            <a:endParaRPr lang="en-US" altLang="ja-JP" sz="1200" dirty="0">
              <a:latin typeface="メイリオ"/>
              <a:ea typeface="メイリオ"/>
              <a:cs typeface="メイリオ"/>
            </a:endParaRPr>
          </a:p>
          <a:p>
            <a:endParaRPr lang="en-US" altLang="ja-JP" sz="1200" b="1" dirty="0">
              <a:latin typeface="メイリオ"/>
              <a:ea typeface="メイリオ"/>
              <a:cs typeface="メイリオ"/>
            </a:endParaRPr>
          </a:p>
          <a:p>
            <a:r>
              <a:rPr lang="en-US" altLang="ja-JP" sz="1200" b="1" dirty="0">
                <a:latin typeface="メイリオ"/>
                <a:ea typeface="メイリオ"/>
                <a:cs typeface="メイリオ"/>
              </a:rPr>
              <a:t>【</a:t>
            </a:r>
            <a:r>
              <a:rPr lang="ja-JP" altLang="en-US" sz="1200" b="1" dirty="0">
                <a:latin typeface="メイリオ"/>
                <a:ea typeface="メイリオ"/>
                <a:cs typeface="メイリオ"/>
              </a:rPr>
              <a:t>東北大</a:t>
            </a:r>
            <a:r>
              <a:rPr lang="en-US" altLang="ja-JP" sz="1200" b="1" dirty="0">
                <a:latin typeface="メイリオ"/>
                <a:ea typeface="メイリオ"/>
                <a:cs typeface="メイリオ"/>
              </a:rPr>
              <a:t>】</a:t>
            </a:r>
            <a:endParaRPr lang="en-US" altLang="ja-JP" sz="1200" dirty="0">
              <a:latin typeface="メイリオ"/>
              <a:ea typeface="メイリオ"/>
              <a:cs typeface="メイリオ"/>
            </a:endParaRPr>
          </a:p>
          <a:p>
            <a:r>
              <a:rPr lang="en-US" altLang="ja-JP" sz="1200" dirty="0">
                <a:latin typeface="メイリオ"/>
                <a:ea typeface="メイリオ"/>
                <a:cs typeface="メイリオ"/>
              </a:rPr>
              <a:t>FY2022</a:t>
            </a:r>
            <a:r>
              <a:rPr lang="ja-JP" altLang="en-US" sz="1200" dirty="0">
                <a:latin typeface="メイリオ"/>
                <a:ea typeface="メイリオ"/>
                <a:cs typeface="メイリオ"/>
              </a:rPr>
              <a:t>　</a:t>
            </a:r>
            <a:r>
              <a:rPr lang="en-US" altLang="ja-JP" sz="1200" dirty="0">
                <a:latin typeface="メイリオ"/>
                <a:ea typeface="メイリオ"/>
                <a:cs typeface="メイリオ"/>
              </a:rPr>
              <a:t>CRYOARM300II</a:t>
            </a:r>
            <a:r>
              <a:rPr lang="ja-JP" altLang="en-US" sz="1200" dirty="0">
                <a:latin typeface="メイリオ"/>
                <a:ea typeface="メイリオ"/>
                <a:cs typeface="メイリオ"/>
              </a:rPr>
              <a:t> 導入</a:t>
            </a:r>
            <a:endParaRPr lang="en-US" altLang="ja-JP" sz="1200" dirty="0">
              <a:latin typeface="メイリオ"/>
              <a:ea typeface="メイリオ"/>
              <a:cs typeface="メイリオ"/>
            </a:endParaRPr>
          </a:p>
        </p:txBody>
      </p:sp>
      <p:pic>
        <p:nvPicPr>
          <p:cNvPr id="15" name="Picture 2" descr="https://www.tohoku.ac.jp/logomark/logo_data/English/Large/P/Toh_E_L_P_RGB.gif">
            <a:extLst>
              <a:ext uri="{FF2B5EF4-FFF2-40B4-BE49-F238E27FC236}">
                <a16:creationId xmlns:a16="http://schemas.microsoft.com/office/drawing/2014/main" id="{DBED75C1-E742-4C28-90C7-1E0E14E5C5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8005" y="79033"/>
            <a:ext cx="647301" cy="872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ファイル:RIKEN logo.png - Wikipedia">
            <a:extLst>
              <a:ext uri="{FF2B5EF4-FFF2-40B4-BE49-F238E27FC236}">
                <a16:creationId xmlns:a16="http://schemas.microsoft.com/office/drawing/2014/main" id="{B77E44B7-04EB-463B-B1C1-294E2C0AEC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67" y="65829"/>
            <a:ext cx="491938" cy="835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6233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5" grpId="0" animBg="1"/>
      <p:bldP spid="72" grpId="0" animBg="1"/>
      <p:bldP spid="84" grpId="0" animBg="1"/>
      <p:bldP spid="8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角丸四角形 53"/>
          <p:cNvSpPr/>
          <p:nvPr/>
        </p:nvSpPr>
        <p:spPr>
          <a:xfrm>
            <a:off x="664021" y="4215323"/>
            <a:ext cx="4320000" cy="2520000"/>
          </a:xfrm>
          <a:prstGeom prst="roundRect">
            <a:avLst>
              <a:gd name="adj" fmla="val 9595"/>
            </a:avLst>
          </a:prstGeom>
          <a:noFill/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角丸四角形 54"/>
          <p:cNvSpPr/>
          <p:nvPr/>
        </p:nvSpPr>
        <p:spPr>
          <a:xfrm>
            <a:off x="5085622" y="4215323"/>
            <a:ext cx="4320000" cy="2520000"/>
          </a:xfrm>
          <a:prstGeom prst="roundRect">
            <a:avLst>
              <a:gd name="adj" fmla="val 9595"/>
            </a:avLst>
          </a:prstGeom>
          <a:noFill/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角丸四角形 70"/>
          <p:cNvSpPr/>
          <p:nvPr/>
        </p:nvSpPr>
        <p:spPr>
          <a:xfrm>
            <a:off x="671261" y="1410644"/>
            <a:ext cx="4320000" cy="2520000"/>
          </a:xfrm>
          <a:prstGeom prst="roundRect">
            <a:avLst>
              <a:gd name="adj" fmla="val 9595"/>
            </a:avLst>
          </a:prstGeom>
          <a:noFill/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角丸四角形 83"/>
          <p:cNvSpPr/>
          <p:nvPr/>
        </p:nvSpPr>
        <p:spPr>
          <a:xfrm>
            <a:off x="5085622" y="1414971"/>
            <a:ext cx="4320000" cy="2520000"/>
          </a:xfrm>
          <a:prstGeom prst="roundRect">
            <a:avLst>
              <a:gd name="adj" fmla="val 9595"/>
            </a:avLst>
          </a:prstGeom>
          <a:noFill/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正方形/長方形 84"/>
          <p:cNvSpPr/>
          <p:nvPr/>
        </p:nvSpPr>
        <p:spPr>
          <a:xfrm>
            <a:off x="5445622" y="1214258"/>
            <a:ext cx="3600000" cy="43088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ja-JP" altLang="en-US" sz="2200" b="1" dirty="0">
                <a:latin typeface="メイリオ"/>
                <a:ea typeface="メイリオ"/>
                <a:cs typeface="メイリオ"/>
              </a:rPr>
              <a:t>年間マシンタイム配分</a:t>
            </a:r>
          </a:p>
        </p:txBody>
      </p:sp>
      <p:sp>
        <p:nvSpPr>
          <p:cNvPr id="87" name="正方形/長方形 86"/>
          <p:cNvSpPr/>
          <p:nvPr/>
        </p:nvSpPr>
        <p:spPr>
          <a:xfrm>
            <a:off x="1031261" y="1214258"/>
            <a:ext cx="3600000" cy="43088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ja-JP" sz="2200" b="1" dirty="0">
                <a:latin typeface="メイリオ"/>
                <a:ea typeface="メイリオ"/>
                <a:cs typeface="メイリオ"/>
              </a:rPr>
              <a:t>1</a:t>
            </a:r>
            <a:r>
              <a:rPr lang="ja-JP" altLang="en-US" sz="2200" b="1">
                <a:latin typeface="メイリオ"/>
                <a:ea typeface="メイリオ"/>
                <a:cs typeface="メイリオ"/>
              </a:rPr>
              <a:t>日</a:t>
            </a:r>
            <a:r>
              <a:rPr lang="en-US" altLang="ja-JP" sz="2200" b="1" dirty="0">
                <a:latin typeface="メイリオ"/>
                <a:ea typeface="メイリオ"/>
                <a:cs typeface="メイリオ"/>
              </a:rPr>
              <a:t> or 1</a:t>
            </a:r>
            <a:r>
              <a:rPr lang="ja-JP" altLang="en-US" sz="2200" b="1">
                <a:latin typeface="メイリオ"/>
                <a:ea typeface="メイリオ"/>
                <a:cs typeface="メイリオ"/>
              </a:rPr>
              <a:t>週間の流れ</a:t>
            </a:r>
            <a:endParaRPr lang="ja-JP" altLang="en-US" sz="2200" b="1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88" name="正方形/長方形 87"/>
          <p:cNvSpPr/>
          <p:nvPr/>
        </p:nvSpPr>
        <p:spPr>
          <a:xfrm>
            <a:off x="1744021" y="4030098"/>
            <a:ext cx="2160000" cy="43088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ja-JP" altLang="en-US" sz="2200" b="1">
                <a:latin typeface="メイリオ"/>
                <a:ea typeface="メイリオ"/>
                <a:cs typeface="メイリオ"/>
              </a:rPr>
              <a:t>利用グループ数</a:t>
            </a:r>
            <a:endParaRPr lang="ja-JP" altLang="en-US" sz="2200" b="1" dirty="0">
              <a:latin typeface="メイリオ"/>
              <a:ea typeface="メイリオ"/>
              <a:cs typeface="メイリオ"/>
            </a:endParaRPr>
          </a:p>
        </p:txBody>
      </p:sp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7197499"/>
              </p:ext>
            </p:extLst>
          </p:nvPr>
        </p:nvGraphicFramePr>
        <p:xfrm>
          <a:off x="756319" y="4353543"/>
          <a:ext cx="4135403" cy="2243560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14091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19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43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8712">
                <a:tc>
                  <a:txBody>
                    <a:bodyPr/>
                    <a:lstStyle/>
                    <a:p>
                      <a:pPr algn="ctr"/>
                      <a:endParaRPr kumimoji="1" lang="ja-JP" altLang="en-US" sz="1600" b="1" dirty="0">
                        <a:solidFill>
                          <a:schemeClr val="tx1"/>
                        </a:solidFill>
                        <a:latin typeface="メイリオ"/>
                        <a:ea typeface="メイリオ"/>
                        <a:cs typeface="メイリオ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1" dirty="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  <a:cs typeface="メイリオ"/>
                        </a:rPr>
                        <a:t>アカデミア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1" dirty="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  <a:cs typeface="メイリオ"/>
                        </a:rPr>
                        <a:t>企業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71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dirty="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  <a:cs typeface="メイリオ"/>
                        </a:rPr>
                        <a:t>2021</a:t>
                      </a:r>
                      <a:r>
                        <a:rPr kumimoji="1" lang="ja-JP" altLang="en-US" sz="1600" b="1" dirty="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  <a:cs typeface="メイリオ"/>
                        </a:rPr>
                        <a:t>年度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dirty="0">
                          <a:solidFill>
                            <a:srgbClr val="FF0000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10</a:t>
                      </a:r>
                      <a:r>
                        <a:rPr kumimoji="1" lang="ja-JP" altLang="en-US" sz="1600" b="1" dirty="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  <a:cs typeface="メイリオ"/>
                        </a:rPr>
                        <a:t>グループ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1" dirty="0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  <a:cs typeface="メイリオ"/>
                        </a:rPr>
                        <a:t>未公表</a:t>
                      </a:r>
                      <a:endParaRPr kumimoji="1" lang="ja-JP" altLang="en-US" sz="1600" b="1" dirty="0">
                        <a:solidFill>
                          <a:schemeClr val="tx1"/>
                        </a:solidFill>
                        <a:latin typeface="メイリオ"/>
                        <a:ea typeface="メイリオ"/>
                        <a:cs typeface="メイリオ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76954190"/>
                  </a:ext>
                </a:extLst>
              </a:tr>
              <a:tr h="44871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dirty="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  <a:cs typeface="メイリオ"/>
                        </a:rPr>
                        <a:t>2020</a:t>
                      </a:r>
                      <a:r>
                        <a:rPr kumimoji="1" lang="ja-JP" altLang="en-US" sz="1600" b="1" dirty="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  <a:cs typeface="メイリオ"/>
                        </a:rPr>
                        <a:t>年度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1" dirty="0">
                          <a:solidFill>
                            <a:srgbClr val="FF0000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16</a:t>
                      </a:r>
                      <a:r>
                        <a:rPr kumimoji="1" lang="ja-JP" altLang="en-US" sz="1600" b="1" dirty="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  <a:cs typeface="メイリオ"/>
                        </a:rPr>
                        <a:t>グループ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1" dirty="0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  <a:cs typeface="メイリオ"/>
                        </a:rPr>
                        <a:t>未公表</a:t>
                      </a:r>
                      <a:endParaRPr kumimoji="1" lang="ja-JP" altLang="en-US" sz="1600" b="1" dirty="0">
                        <a:solidFill>
                          <a:schemeClr val="tx1"/>
                        </a:solidFill>
                        <a:latin typeface="メイリオ"/>
                        <a:ea typeface="メイリオ"/>
                        <a:cs typeface="メイリオ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21169817"/>
                  </a:ext>
                </a:extLst>
              </a:tr>
              <a:tr h="44871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dirty="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  <a:cs typeface="メイリオ"/>
                        </a:rPr>
                        <a:t>2019</a:t>
                      </a:r>
                      <a:r>
                        <a:rPr kumimoji="1" lang="ja-JP" altLang="en-US" sz="1600" b="1" dirty="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  <a:cs typeface="メイリオ"/>
                        </a:rPr>
                        <a:t>年度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1" dirty="0">
                          <a:solidFill>
                            <a:srgbClr val="FF0000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6</a:t>
                      </a:r>
                      <a:r>
                        <a:rPr kumimoji="1" lang="ja-JP" altLang="en-US" sz="1600" b="1" dirty="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  <a:cs typeface="メイリオ"/>
                        </a:rPr>
                        <a:t>グループ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1" dirty="0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  <a:cs typeface="メイリオ"/>
                        </a:rPr>
                        <a:t>未公表</a:t>
                      </a:r>
                      <a:endParaRPr kumimoji="1" lang="ja-JP" altLang="en-US" sz="1600" b="1" dirty="0">
                        <a:solidFill>
                          <a:schemeClr val="tx1"/>
                        </a:solidFill>
                        <a:latin typeface="メイリオ"/>
                        <a:ea typeface="メイリオ"/>
                        <a:cs typeface="メイリオ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2664647"/>
                  </a:ext>
                </a:extLst>
              </a:tr>
              <a:tr h="44871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dirty="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  <a:cs typeface="メイリオ"/>
                        </a:rPr>
                        <a:t>2018</a:t>
                      </a:r>
                      <a:r>
                        <a:rPr kumimoji="1" lang="ja-JP" altLang="en-US" sz="1600" b="1" dirty="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  <a:cs typeface="メイリオ"/>
                        </a:rPr>
                        <a:t>年度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1" dirty="0">
                          <a:solidFill>
                            <a:srgbClr val="FF0000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3</a:t>
                      </a:r>
                      <a:r>
                        <a:rPr kumimoji="1" lang="ja-JP" altLang="en-US" sz="1600" b="1" dirty="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  <a:cs typeface="メイリオ"/>
                        </a:rPr>
                        <a:t>グループ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1" dirty="0">
                          <a:solidFill>
                            <a:srgbClr val="FF0000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1</a:t>
                      </a:r>
                      <a:r>
                        <a:rPr kumimoji="1" lang="ja-JP" altLang="en-US" sz="1600" b="1" dirty="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  <a:cs typeface="メイリオ"/>
                        </a:rPr>
                        <a:t>社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46951553"/>
                  </a:ext>
                </a:extLst>
              </a:tr>
            </a:tbl>
          </a:graphicData>
        </a:graphic>
      </p:graphicFrame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DBACC7BA-4850-4D42-B33A-EC587406B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6389805"/>
            <a:ext cx="2228850" cy="365125"/>
          </a:xfrm>
        </p:spPr>
        <p:txBody>
          <a:bodyPr/>
          <a:lstStyle/>
          <a:p>
            <a:fld id="{26317FC1-5595-0942-9BD9-527CF0EC310B}" type="slidenum">
              <a:rPr kumimoji="1" lang="ja-JP" altLang="en-US" smtClean="0"/>
              <a:t>2</a:t>
            </a:fld>
            <a:endParaRPr kumimoji="1" lang="ja-JP" altLang="en-US"/>
          </a:p>
        </p:txBody>
      </p:sp>
      <p:sp>
        <p:nvSpPr>
          <p:cNvPr id="22" name="CryoEMネットワーク">
            <a:extLst>
              <a:ext uri="{FF2B5EF4-FFF2-40B4-BE49-F238E27FC236}">
                <a16:creationId xmlns:a16="http://schemas.microsoft.com/office/drawing/2014/main" id="{5F661489-1AD5-1243-9B8E-C43DA901BFAD}"/>
              </a:ext>
            </a:extLst>
          </p:cNvPr>
          <p:cNvSpPr txBox="1">
            <a:spLocks/>
          </p:cNvSpPr>
          <p:nvPr/>
        </p:nvSpPr>
        <p:spPr>
          <a:xfrm>
            <a:off x="0" y="144963"/>
            <a:ext cx="9905999" cy="10396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ヒラギノ角ゴシック W6"/>
                <a:ea typeface="ヒラギノ角ゴシック W6"/>
                <a:cs typeface="ヒラギノ角ゴシック W6"/>
                <a:sym typeface="ヒラギノ角ゴシック W6"/>
              </a:defRPr>
            </a:lvl1pPr>
          </a:lstStyle>
          <a:p>
            <a:pPr algn="ctr"/>
            <a:r>
              <a:rPr lang="ja-JP" altLang="en-US" sz="4000" b="1" dirty="0">
                <a:latin typeface="メイリオ"/>
                <a:ea typeface="メイリオ"/>
                <a:cs typeface="メイリオ"/>
              </a:rPr>
              <a:t>稼働状況</a:t>
            </a:r>
            <a:r>
              <a:rPr lang="en-US" altLang="ja-JP" sz="4000" b="1" dirty="0">
                <a:latin typeface="メイリオ"/>
                <a:ea typeface="メイリオ"/>
                <a:cs typeface="メイリオ"/>
              </a:rPr>
              <a:t>【</a:t>
            </a:r>
            <a:r>
              <a:rPr lang="ja-JP" altLang="en-US" sz="4000" b="1" dirty="0">
                <a:latin typeface="メイリオ"/>
                <a:ea typeface="メイリオ"/>
                <a:cs typeface="メイリオ"/>
              </a:rPr>
              <a:t>理研</a:t>
            </a:r>
            <a:r>
              <a:rPr lang="en-US" altLang="ja-JP" sz="4000" b="1" dirty="0">
                <a:latin typeface="メイリオ"/>
                <a:ea typeface="メイリオ"/>
                <a:cs typeface="メイリオ"/>
              </a:rPr>
              <a:t>/</a:t>
            </a:r>
            <a:r>
              <a:rPr lang="ja-JP" altLang="en-US" sz="4000" b="1" dirty="0">
                <a:latin typeface="メイリオ"/>
                <a:ea typeface="メイリオ"/>
                <a:cs typeface="メイリオ"/>
              </a:rPr>
              <a:t>東北大</a:t>
            </a:r>
            <a:r>
              <a:rPr lang="en-US" altLang="ja-JP" sz="4000" b="1" dirty="0">
                <a:latin typeface="メイリオ"/>
                <a:ea typeface="メイリオ"/>
                <a:cs typeface="メイリオ"/>
              </a:rPr>
              <a:t>(</a:t>
            </a:r>
            <a:r>
              <a:rPr lang="ja-JP" altLang="en-US" sz="4000" b="1" dirty="0">
                <a:latin typeface="メイリオ"/>
                <a:ea typeface="メイリオ"/>
                <a:cs typeface="メイリオ"/>
              </a:rPr>
              <a:t>多元</a:t>
            </a:r>
            <a:r>
              <a:rPr lang="en-US" altLang="ja-JP" sz="4000" b="1" dirty="0">
                <a:latin typeface="メイリオ"/>
                <a:ea typeface="メイリオ"/>
                <a:cs typeface="メイリオ"/>
              </a:rPr>
              <a:t>)】</a:t>
            </a:r>
          </a:p>
        </p:txBody>
      </p:sp>
      <p:graphicFrame>
        <p:nvGraphicFramePr>
          <p:cNvPr id="25" name="表 24">
            <a:extLst>
              <a:ext uri="{FF2B5EF4-FFF2-40B4-BE49-F238E27FC236}">
                <a16:creationId xmlns:a16="http://schemas.microsoft.com/office/drawing/2014/main" id="{8443E3C1-0EA0-9C47-8280-7CAEFFDA07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4996380"/>
              </p:ext>
            </p:extLst>
          </p:nvPr>
        </p:nvGraphicFramePr>
        <p:xfrm>
          <a:off x="5177920" y="2101278"/>
          <a:ext cx="4135405" cy="81534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2559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28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8301">
                  <a:extLst>
                    <a:ext uri="{9D8B030D-6E8A-4147-A177-3AD203B41FA5}">
                      <a16:colId xmlns:a16="http://schemas.microsoft.com/office/drawing/2014/main" val="142583364"/>
                    </a:ext>
                  </a:extLst>
                </a:gridCol>
                <a:gridCol w="8283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159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1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稼働日数</a:t>
                      </a:r>
                      <a:endParaRPr kumimoji="1" lang="ja-JP" altLang="en-US" sz="1600" b="1" dirty="0">
                        <a:solidFill>
                          <a:schemeClr val="tx1"/>
                        </a:solidFill>
                        <a:latin typeface="Meiryo" panose="020B0604030504040204" pitchFamily="34" charset="-128"/>
                        <a:ea typeface="Meiryo" panose="020B0604030504040204" pitchFamily="34" charset="-128"/>
                        <a:cs typeface="メイリオ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1" dirty="0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アカデミア</a:t>
                      </a:r>
                      <a:endParaRPr kumimoji="1" lang="ja-JP" altLang="en-US" sz="1600" b="1" dirty="0">
                        <a:solidFill>
                          <a:schemeClr val="tx1"/>
                        </a:solidFill>
                        <a:latin typeface="Meiryo" panose="020B0604030504040204" pitchFamily="34" charset="-128"/>
                        <a:ea typeface="Meiryo" panose="020B0604030504040204" pitchFamily="34" charset="-128"/>
                        <a:cs typeface="メイリオ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1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企業</a:t>
                      </a:r>
                      <a:endParaRPr kumimoji="1" lang="ja-JP" altLang="en-US" sz="1600" b="1" dirty="0">
                        <a:solidFill>
                          <a:schemeClr val="tx1"/>
                        </a:solidFill>
                        <a:latin typeface="Meiryo" panose="020B0604030504040204" pitchFamily="34" charset="-128"/>
                        <a:ea typeface="Meiryo" panose="020B0604030504040204" pitchFamily="34" charset="-128"/>
                        <a:cs typeface="メイリオ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1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内部</a:t>
                      </a:r>
                      <a:endParaRPr kumimoji="1" lang="ja-JP" altLang="en-US" sz="1600" b="1" dirty="0">
                        <a:solidFill>
                          <a:schemeClr val="tx1"/>
                        </a:solidFill>
                        <a:latin typeface="Meiryo" panose="020B0604030504040204" pitchFamily="34" charset="-128"/>
                        <a:ea typeface="Meiryo" panose="020B0604030504040204" pitchFamily="34" charset="-128"/>
                        <a:cs typeface="メイリオ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504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50" b="1" dirty="0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2021</a:t>
                      </a:r>
                      <a:r>
                        <a:rPr kumimoji="1" lang="ja-JP" altLang="en-US" sz="1050" b="1" dirty="0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年度</a:t>
                      </a:r>
                      <a:endParaRPr kumimoji="1" lang="en-US" altLang="ja-JP" sz="1050" b="1" dirty="0">
                        <a:solidFill>
                          <a:schemeClr val="tx1"/>
                        </a:solidFill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  <a:p>
                      <a:pPr algn="ctr"/>
                      <a:r>
                        <a:rPr kumimoji="1" lang="en-US" altLang="ja-JP" sz="1500" b="1" dirty="0">
                          <a:solidFill>
                            <a:srgbClr val="FF0000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200</a:t>
                      </a:r>
                      <a:r>
                        <a:rPr kumimoji="1" lang="ja-JP" altLang="en-US" sz="1500" b="1" dirty="0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日</a:t>
                      </a:r>
                      <a:endParaRPr kumimoji="1" lang="en-US" altLang="ja-JP" sz="1500" b="1" dirty="0">
                        <a:solidFill>
                          <a:schemeClr val="tx1"/>
                        </a:solidFill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dirty="0">
                          <a:solidFill>
                            <a:srgbClr val="FF0000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60</a:t>
                      </a:r>
                      <a:r>
                        <a:rPr kumimoji="1" lang="en-US" altLang="ja-JP" sz="1600" b="1" dirty="0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%</a:t>
                      </a:r>
                      <a:endParaRPr kumimoji="1" lang="ja-JP" altLang="en-US" sz="1600" b="1" dirty="0">
                        <a:solidFill>
                          <a:schemeClr val="tx1"/>
                        </a:solidFill>
                        <a:latin typeface="Meiryo" panose="020B0604030504040204" pitchFamily="34" charset="-128"/>
                        <a:ea typeface="Meiryo" panose="020B0604030504040204" pitchFamily="34" charset="-128"/>
                        <a:cs typeface="メイリオ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dirty="0">
                          <a:solidFill>
                            <a:srgbClr val="FF0000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10</a:t>
                      </a:r>
                      <a:r>
                        <a:rPr kumimoji="1" lang="en-US" altLang="ja-JP" sz="1600" b="1" dirty="0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%</a:t>
                      </a:r>
                      <a:endParaRPr kumimoji="1" lang="ja-JP" altLang="en-US" sz="1600" b="1" dirty="0">
                        <a:solidFill>
                          <a:schemeClr val="tx1"/>
                        </a:solidFill>
                        <a:latin typeface="Meiryo" panose="020B0604030504040204" pitchFamily="34" charset="-128"/>
                        <a:ea typeface="Meiryo" panose="020B0604030504040204" pitchFamily="34" charset="-128"/>
                        <a:cs typeface="メイリオ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dirty="0">
                          <a:solidFill>
                            <a:srgbClr val="FF0000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30</a:t>
                      </a:r>
                      <a:r>
                        <a:rPr kumimoji="1" lang="en-US" altLang="ja-JP" sz="1600" b="1" dirty="0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%</a:t>
                      </a:r>
                      <a:endParaRPr kumimoji="1" lang="ja-JP" altLang="en-US" sz="1600" b="1" dirty="0">
                        <a:solidFill>
                          <a:schemeClr val="tx1"/>
                        </a:solidFill>
                        <a:latin typeface="Meiryo" panose="020B0604030504040204" pitchFamily="34" charset="-128"/>
                        <a:ea typeface="Meiryo" panose="020B0604030504040204" pitchFamily="34" charset="-128"/>
                        <a:cs typeface="メイリオ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76954190"/>
                  </a:ext>
                </a:extLst>
              </a:tr>
            </a:tbl>
          </a:graphicData>
        </a:graphic>
      </p:graphicFrame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9FA4BE45-DEEE-8044-8CE6-0A13F26C5AFE}"/>
              </a:ext>
            </a:extLst>
          </p:cNvPr>
          <p:cNvSpPr/>
          <p:nvPr/>
        </p:nvSpPr>
        <p:spPr>
          <a:xfrm>
            <a:off x="6165622" y="4030098"/>
            <a:ext cx="2160000" cy="43088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ja-JP" altLang="en-US" sz="2200" b="1">
                <a:latin typeface="メイリオ"/>
                <a:ea typeface="メイリオ"/>
                <a:cs typeface="メイリオ"/>
              </a:rPr>
              <a:t>その他</a:t>
            </a:r>
            <a:endParaRPr lang="ja-JP" altLang="en-US" sz="2200" b="1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253B39E-1061-6FED-ED1F-B56B3B91A95F}"/>
              </a:ext>
            </a:extLst>
          </p:cNvPr>
          <p:cNvSpPr txBox="1"/>
          <p:nvPr/>
        </p:nvSpPr>
        <p:spPr>
          <a:xfrm>
            <a:off x="5089801" y="1718679"/>
            <a:ext cx="17131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CRYOARM300 (</a:t>
            </a:r>
            <a:r>
              <a:rPr kumimoji="1" lang="ja-JP" altLang="en-US" sz="1400" dirty="0"/>
              <a:t>理研</a:t>
            </a:r>
            <a:r>
              <a:rPr kumimoji="1" lang="en-US" altLang="ja-JP" sz="1400" dirty="0"/>
              <a:t>)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984B8D3C-7086-488F-97EC-2F8B30712FE7}"/>
              </a:ext>
            </a:extLst>
          </p:cNvPr>
          <p:cNvSpPr txBox="1"/>
          <p:nvPr/>
        </p:nvSpPr>
        <p:spPr>
          <a:xfrm>
            <a:off x="5089801" y="2971064"/>
            <a:ext cx="32431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CRYOARM300</a:t>
            </a:r>
            <a:r>
              <a:rPr kumimoji="1" lang="ja-JP" altLang="en-US" sz="1400" dirty="0"/>
              <a:t> </a:t>
            </a:r>
            <a:r>
              <a:rPr kumimoji="1" lang="en-US" altLang="ja-JP" sz="1400" dirty="0"/>
              <a:t>II (</a:t>
            </a:r>
            <a:r>
              <a:rPr kumimoji="1" lang="ja-JP" altLang="en-US" sz="1400" dirty="0"/>
              <a:t>東北大</a:t>
            </a:r>
            <a:r>
              <a:rPr kumimoji="1" lang="en-US" altLang="ja-JP" sz="1400" dirty="0"/>
              <a:t>)</a:t>
            </a:r>
          </a:p>
          <a:p>
            <a:r>
              <a:rPr lang="en-US" altLang="ja-JP" sz="1400" dirty="0"/>
              <a:t>2022</a:t>
            </a:r>
            <a:r>
              <a:rPr lang="ja-JP" altLang="en-US" sz="1400" dirty="0"/>
              <a:t>年度導入のため十分なデータなし</a:t>
            </a:r>
            <a:endParaRPr kumimoji="1" lang="en-US" altLang="ja-JP" sz="1400" dirty="0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70B6C1A4-906C-4B0E-8F16-399D545E3DE8}"/>
              </a:ext>
            </a:extLst>
          </p:cNvPr>
          <p:cNvSpPr txBox="1"/>
          <p:nvPr/>
        </p:nvSpPr>
        <p:spPr>
          <a:xfrm>
            <a:off x="756319" y="1528246"/>
            <a:ext cx="4134465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/>
              <a:t>【</a:t>
            </a:r>
            <a:r>
              <a:rPr kumimoji="1" lang="ja-JP" altLang="en-US" sz="1400" b="1" dirty="0"/>
              <a:t>理研</a:t>
            </a:r>
            <a:r>
              <a:rPr kumimoji="1" lang="en-US" altLang="ja-JP" sz="1400" b="1" dirty="0"/>
              <a:t>】</a:t>
            </a:r>
          </a:p>
          <a:p>
            <a:r>
              <a:rPr lang="ja-JP" altLang="en-US" sz="1400" dirty="0"/>
              <a:t>月～金 </a:t>
            </a:r>
            <a:endParaRPr lang="en-US" altLang="ja-JP" sz="1400" dirty="0"/>
          </a:p>
          <a:p>
            <a:r>
              <a:rPr kumimoji="1" lang="ja-JP" altLang="en-US" sz="1400" dirty="0"/>
              <a:t>午前：試料凍結，</a:t>
            </a:r>
            <a:r>
              <a:rPr kumimoji="1" lang="en-US" altLang="ja-JP" sz="1400" dirty="0"/>
              <a:t>Montage</a:t>
            </a:r>
            <a:r>
              <a:rPr kumimoji="1" lang="ja-JP" altLang="en-US" sz="1400" dirty="0"/>
              <a:t>撮影</a:t>
            </a:r>
            <a:endParaRPr kumimoji="1" lang="en-US" altLang="ja-JP" sz="1400" dirty="0"/>
          </a:p>
          <a:p>
            <a:r>
              <a:rPr lang="ja-JP" altLang="en-US" sz="1400" dirty="0"/>
              <a:t>午後：スクリーニング，自動撮影</a:t>
            </a:r>
            <a:endParaRPr lang="en-US" altLang="ja-JP" sz="1400" dirty="0"/>
          </a:p>
          <a:p>
            <a:r>
              <a:rPr lang="ja-JP" altLang="en-US" sz="1400" dirty="0"/>
              <a:t>土，日：自動測定</a:t>
            </a:r>
            <a:endParaRPr lang="en-US" altLang="ja-JP" sz="1400" dirty="0"/>
          </a:p>
          <a:p>
            <a:endParaRPr kumimoji="1" lang="en-US" altLang="ja-JP" sz="1400" dirty="0"/>
          </a:p>
          <a:p>
            <a:r>
              <a:rPr lang="en-US" altLang="ja-JP" sz="1400" dirty="0"/>
              <a:t>【</a:t>
            </a:r>
            <a:r>
              <a:rPr lang="ja-JP" altLang="en-US" sz="1400" dirty="0"/>
              <a:t>東北大</a:t>
            </a:r>
            <a:r>
              <a:rPr lang="en-US" altLang="ja-JP" sz="1400" dirty="0"/>
              <a:t>】</a:t>
            </a:r>
          </a:p>
          <a:p>
            <a:r>
              <a:rPr kumimoji="1" lang="ja-JP" altLang="en-US" sz="1400" dirty="0"/>
              <a:t>月：メンテナンス</a:t>
            </a:r>
            <a:endParaRPr kumimoji="1" lang="en-US" altLang="ja-JP" sz="1400" dirty="0"/>
          </a:p>
          <a:p>
            <a:r>
              <a:rPr lang="ja-JP" altLang="en-US" sz="1400" dirty="0"/>
              <a:t>火～金：ユーザー試料測定（マニュアル，自動）</a:t>
            </a:r>
            <a:endParaRPr lang="en-US" altLang="ja-JP" sz="1400" dirty="0"/>
          </a:p>
          <a:p>
            <a:r>
              <a:rPr kumimoji="1" lang="ja-JP" altLang="en-US" sz="1400" dirty="0"/>
              <a:t>土，日：自動測定</a:t>
            </a:r>
            <a:endParaRPr kumimoji="1" lang="en-US" altLang="ja-JP" sz="1400" dirty="0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DF193334-3D99-4BEC-9D91-CBFEBA361528}"/>
              </a:ext>
            </a:extLst>
          </p:cNvPr>
          <p:cNvSpPr txBox="1"/>
          <p:nvPr/>
        </p:nvSpPr>
        <p:spPr>
          <a:xfrm>
            <a:off x="5178860" y="4380319"/>
            <a:ext cx="3057247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/>
              <a:t>【</a:t>
            </a:r>
            <a:r>
              <a:rPr kumimoji="1" lang="ja-JP" altLang="en-US" sz="1400" b="1" dirty="0"/>
              <a:t>理研</a:t>
            </a:r>
            <a:r>
              <a:rPr kumimoji="1" lang="en-US" altLang="ja-JP" sz="1400" b="1" dirty="0"/>
              <a:t>】</a:t>
            </a:r>
          </a:p>
          <a:p>
            <a:r>
              <a:rPr lang="ja-JP" altLang="en-US" sz="1400" dirty="0"/>
              <a:t>・リモート実験に対応</a:t>
            </a:r>
            <a:endParaRPr lang="en-US" altLang="ja-JP" sz="1400" dirty="0"/>
          </a:p>
          <a:p>
            <a:r>
              <a:rPr kumimoji="1" lang="ja-JP" altLang="en-US" sz="1400" dirty="0"/>
              <a:t>・基本こちらが操作</a:t>
            </a:r>
            <a:endParaRPr kumimoji="1" lang="en-US" altLang="ja-JP" sz="1400" dirty="0"/>
          </a:p>
          <a:p>
            <a:r>
              <a:rPr lang="ja-JP" altLang="en-US" sz="1400" dirty="0"/>
              <a:t>・試料加工など複雑な撮影にも対応</a:t>
            </a:r>
            <a:endParaRPr lang="en-US" altLang="ja-JP" sz="1400" dirty="0"/>
          </a:p>
          <a:p>
            <a:endParaRPr kumimoji="1" lang="en-US" altLang="ja-JP" sz="1400" dirty="0"/>
          </a:p>
          <a:p>
            <a:r>
              <a:rPr lang="en-US" altLang="ja-JP" sz="1400" dirty="0"/>
              <a:t>【</a:t>
            </a:r>
            <a:r>
              <a:rPr lang="ja-JP" altLang="en-US" sz="1400" dirty="0"/>
              <a:t>東北大</a:t>
            </a:r>
            <a:r>
              <a:rPr lang="en-US" altLang="ja-JP" sz="1400" dirty="0"/>
              <a:t>】</a:t>
            </a:r>
          </a:p>
          <a:p>
            <a:r>
              <a:rPr lang="ja-JP" altLang="en-US" sz="1400" dirty="0"/>
              <a:t>・リモート実験に対応</a:t>
            </a:r>
            <a:endParaRPr lang="en-US" altLang="ja-JP" sz="1400" dirty="0"/>
          </a:p>
          <a:p>
            <a:r>
              <a:rPr lang="ja-JP" altLang="en-US" sz="1400" dirty="0"/>
              <a:t>・基本こちらが操作</a:t>
            </a:r>
            <a:endParaRPr lang="en-US" altLang="ja-JP" sz="1400" dirty="0"/>
          </a:p>
          <a:p>
            <a:r>
              <a:rPr lang="ja-JP" altLang="en-US" sz="1400" dirty="0"/>
              <a:t>・試料加工など複雑な撮影にも対応</a:t>
            </a:r>
            <a:endParaRPr lang="en-US" altLang="ja-JP" sz="1400" dirty="0"/>
          </a:p>
          <a:p>
            <a:r>
              <a:rPr lang="ja-JP" altLang="en-US" sz="1400" dirty="0"/>
              <a:t>・</a:t>
            </a:r>
            <a:r>
              <a:rPr lang="en-US" altLang="ja-JP" sz="1400" dirty="0"/>
              <a:t>EELS, STEM</a:t>
            </a:r>
            <a:r>
              <a:rPr lang="ja-JP" altLang="en-US" sz="1400" dirty="0"/>
              <a:t>撮影も可能</a:t>
            </a:r>
            <a:endParaRPr lang="en-US" altLang="ja-JP" sz="1400" dirty="0"/>
          </a:p>
        </p:txBody>
      </p:sp>
      <p:pic>
        <p:nvPicPr>
          <p:cNvPr id="18" name="Picture 2" descr="https://www.tohoku.ac.jp/logomark/logo_data/English/Large/P/Toh_E_L_P_RGB.gif">
            <a:extLst>
              <a:ext uri="{FF2B5EF4-FFF2-40B4-BE49-F238E27FC236}">
                <a16:creationId xmlns:a16="http://schemas.microsoft.com/office/drawing/2014/main" id="{5E537775-69F6-47E0-B63B-163EE7FCFF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8005" y="79033"/>
            <a:ext cx="647301" cy="872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ファイル:RIKEN logo.png - Wikipedia">
            <a:extLst>
              <a:ext uri="{FF2B5EF4-FFF2-40B4-BE49-F238E27FC236}">
                <a16:creationId xmlns:a16="http://schemas.microsoft.com/office/drawing/2014/main" id="{A9CEEE09-D948-466D-8486-B405B45569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67" y="65829"/>
            <a:ext cx="491938" cy="835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8047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5" grpId="0" animBg="1"/>
      <p:bldP spid="84" grpId="0" animBg="1"/>
      <p:bldP spid="85" grpId="0" animBg="1"/>
      <p:bldP spid="88" grpId="0" animBg="1"/>
      <p:bldP spid="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ryoEMネットワーク">
            <a:extLst>
              <a:ext uri="{FF2B5EF4-FFF2-40B4-BE49-F238E27FC236}">
                <a16:creationId xmlns:a16="http://schemas.microsoft.com/office/drawing/2014/main" id="{5F661489-1AD5-1243-9B8E-C43DA901BFAD}"/>
              </a:ext>
            </a:extLst>
          </p:cNvPr>
          <p:cNvSpPr txBox="1">
            <a:spLocks/>
          </p:cNvSpPr>
          <p:nvPr/>
        </p:nvSpPr>
        <p:spPr>
          <a:xfrm>
            <a:off x="924340" y="5346085"/>
            <a:ext cx="5396948" cy="10396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ヒラギノ角ゴシック W6"/>
                <a:ea typeface="ヒラギノ角ゴシック W6"/>
                <a:cs typeface="ヒラギノ角ゴシック W6"/>
                <a:sym typeface="ヒラギノ角ゴシック W6"/>
              </a:defRPr>
            </a:lvl1pPr>
          </a:lstStyle>
          <a:p>
            <a:r>
              <a:rPr lang="ja-JP" altLang="en-US" sz="2400" b="1" dirty="0">
                <a:latin typeface="メイリオ"/>
                <a:ea typeface="メイリオ"/>
                <a:cs typeface="メイリオ"/>
              </a:rPr>
              <a:t>困っていること</a:t>
            </a:r>
            <a:endParaRPr lang="en-US" altLang="ja-JP" sz="2400" b="1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19" name="コンテンツ プレースホルダー 2">
            <a:extLst>
              <a:ext uri="{FF2B5EF4-FFF2-40B4-BE49-F238E27FC236}">
                <a16:creationId xmlns:a16="http://schemas.microsoft.com/office/drawing/2014/main" id="{DB5FB2CC-F7AB-D1A6-D75C-180C370D4C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8794" y="6110423"/>
            <a:ext cx="8543925" cy="671093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4D</a:t>
            </a:r>
            <a:r>
              <a:rPr lang="ja-JP" altLang="en-US" sz="1400" dirty="0">
                <a:latin typeface="Meiryo" panose="020B0604030504040204" pitchFamily="34" charset="-128"/>
                <a:ea typeface="Meiryo" panose="020B0604030504040204" pitchFamily="34" charset="-128"/>
              </a:rPr>
              <a:t> </a:t>
            </a:r>
            <a:r>
              <a:rPr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STEM</a:t>
            </a:r>
            <a:r>
              <a:rPr lang="ja-JP" altLang="en-US" sz="1400" dirty="0">
                <a:latin typeface="Meiryo" panose="020B0604030504040204" pitchFamily="34" charset="-128"/>
                <a:ea typeface="Meiryo" panose="020B0604030504040204" pitchFamily="34" charset="-128"/>
              </a:rPr>
              <a:t>の導入（東北大）</a:t>
            </a:r>
            <a:endParaRPr lang="en-US" altLang="ja-JP" sz="1400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342900" indent="-342900">
              <a:buFont typeface="+mj-lt"/>
              <a:buAutoNum type="arabicPeriod"/>
            </a:pPr>
            <a:r>
              <a:rPr lang="ja-JP" altLang="en-US" sz="1400" dirty="0">
                <a:latin typeface="Meiryo" panose="020B0604030504040204" pitchFamily="34" charset="-128"/>
                <a:ea typeface="Meiryo" panose="020B0604030504040204" pitchFamily="34" charset="-128"/>
              </a:rPr>
              <a:t>ネガ染の環境がない（東北大）</a:t>
            </a:r>
            <a:endParaRPr lang="en-US" altLang="ja-JP" sz="1400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4" name="CryoEMネットワーク">
            <a:extLst>
              <a:ext uri="{FF2B5EF4-FFF2-40B4-BE49-F238E27FC236}">
                <a16:creationId xmlns:a16="http://schemas.microsoft.com/office/drawing/2014/main" id="{02CAE654-FF14-8E8D-CB62-B98B593CD9C1}"/>
              </a:ext>
            </a:extLst>
          </p:cNvPr>
          <p:cNvSpPr txBox="1">
            <a:spLocks/>
          </p:cNvSpPr>
          <p:nvPr/>
        </p:nvSpPr>
        <p:spPr>
          <a:xfrm>
            <a:off x="924340" y="523746"/>
            <a:ext cx="5396948" cy="10396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ヒラギノ角ゴシック W6"/>
                <a:ea typeface="ヒラギノ角ゴシック W6"/>
                <a:cs typeface="ヒラギノ角ゴシック W6"/>
                <a:sym typeface="ヒラギノ角ゴシック W6"/>
              </a:defRPr>
            </a:lvl1pPr>
          </a:lstStyle>
          <a:p>
            <a:r>
              <a:rPr lang="ja-JP" altLang="en-US" sz="2400" b="1" dirty="0">
                <a:latin typeface="メイリオ"/>
                <a:ea typeface="メイリオ"/>
                <a:cs typeface="メイリオ"/>
              </a:rPr>
              <a:t>得意なこと・苦手なこと</a:t>
            </a:r>
            <a:endParaRPr lang="en-US" altLang="ja-JP" sz="2400" b="1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BF64AE32-F15A-EBDE-A8B1-CEFFFC63B925}"/>
              </a:ext>
            </a:extLst>
          </p:cNvPr>
          <p:cNvSpPr txBox="1">
            <a:spLocks/>
          </p:cNvSpPr>
          <p:nvPr/>
        </p:nvSpPr>
        <p:spPr>
          <a:xfrm>
            <a:off x="1106840" y="1263428"/>
            <a:ext cx="6431765" cy="149934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ja-JP" altLang="en-US" sz="1400" dirty="0">
                <a:latin typeface="Meiryo" panose="020B0604030504040204" pitchFamily="34" charset="-128"/>
                <a:ea typeface="Meiryo" panose="020B0604030504040204" pitchFamily="34" charset="-128"/>
              </a:rPr>
              <a:t>高分解能データ取得，構造解析</a:t>
            </a:r>
            <a:endParaRPr lang="en-US" altLang="ja-JP" sz="1400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ja-JP" altLang="en-US" sz="1400" dirty="0">
                <a:latin typeface="Meiryo" panose="020B0604030504040204" pitchFamily="34" charset="-128"/>
                <a:ea typeface="Meiryo" panose="020B0604030504040204" pitchFamily="34" charset="-128"/>
              </a:rPr>
              <a:t>技術開発</a:t>
            </a:r>
            <a:endParaRPr lang="en-US" altLang="ja-JP" sz="1400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ja-JP" altLang="en-US" sz="1400" dirty="0">
                <a:latin typeface="Meiryo" panose="020B0604030504040204" pitchFamily="34" charset="-128"/>
                <a:ea typeface="Meiryo" panose="020B0604030504040204" pitchFamily="34" charset="-128"/>
              </a:rPr>
              <a:t>高度な自動化（</a:t>
            </a:r>
            <a:r>
              <a:rPr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AI</a:t>
            </a:r>
            <a:r>
              <a:rPr lang="ja-JP" altLang="en-US" sz="1400" dirty="0">
                <a:latin typeface="Meiryo" panose="020B0604030504040204" pitchFamily="34" charset="-128"/>
                <a:ea typeface="Meiryo" panose="020B0604030504040204" pitchFamily="34" charset="-128"/>
              </a:rPr>
              <a:t>）、リモート測定</a:t>
            </a:r>
            <a:endParaRPr lang="en-US" altLang="ja-JP" sz="1400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ja-JP" altLang="en-US" sz="1400" dirty="0">
                <a:latin typeface="Meiryo" panose="020B0604030504040204" pitchFamily="34" charset="-128"/>
                <a:ea typeface="Meiryo" panose="020B0604030504040204" pitchFamily="34" charset="-128"/>
              </a:rPr>
              <a:t>様々なアプリケーションが適応可能</a:t>
            </a:r>
            <a:endParaRPr lang="en-US" altLang="ja-JP" sz="1400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SACLA</a:t>
            </a:r>
            <a:r>
              <a:rPr lang="ja-JP" altLang="en-US" sz="1400" dirty="0">
                <a:latin typeface="Meiryo" panose="020B0604030504040204" pitchFamily="34" charset="-128"/>
                <a:ea typeface="Meiryo" panose="020B0604030504040204" pitchFamily="34" charset="-128"/>
              </a:rPr>
              <a:t>等との相補利用</a:t>
            </a:r>
            <a:endParaRPr lang="en-US" altLang="ja-JP" sz="1400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6" name="CryoEMネットワーク">
            <a:extLst>
              <a:ext uri="{FF2B5EF4-FFF2-40B4-BE49-F238E27FC236}">
                <a16:creationId xmlns:a16="http://schemas.microsoft.com/office/drawing/2014/main" id="{12646E51-9D37-675E-F795-A2BC1886D9DB}"/>
              </a:ext>
            </a:extLst>
          </p:cNvPr>
          <p:cNvSpPr txBox="1">
            <a:spLocks/>
          </p:cNvSpPr>
          <p:nvPr/>
        </p:nvSpPr>
        <p:spPr>
          <a:xfrm>
            <a:off x="-41564" y="-69727"/>
            <a:ext cx="9905999" cy="10396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ヒラギノ角ゴシック W6"/>
                <a:ea typeface="ヒラギノ角ゴシック W6"/>
                <a:cs typeface="ヒラギノ角ゴシック W6"/>
                <a:sym typeface="ヒラギノ角ゴシック W6"/>
              </a:defRPr>
            </a:lvl1pPr>
          </a:lstStyle>
          <a:p>
            <a:pPr algn="ctr"/>
            <a:r>
              <a:rPr lang="ja-JP" altLang="en-US" sz="4000" b="1" dirty="0">
                <a:latin typeface="メイリオ"/>
                <a:ea typeface="メイリオ"/>
                <a:cs typeface="メイリオ"/>
              </a:rPr>
              <a:t>施設の特徴</a:t>
            </a:r>
            <a:r>
              <a:rPr lang="en-US" altLang="ja-JP" sz="4000" b="1" dirty="0">
                <a:latin typeface="メイリオ"/>
                <a:ea typeface="メイリオ"/>
                <a:cs typeface="メイリオ"/>
              </a:rPr>
              <a:t>【</a:t>
            </a:r>
            <a:r>
              <a:rPr lang="ja-JP" altLang="en-US" sz="4000" b="1" dirty="0">
                <a:latin typeface="メイリオ"/>
                <a:ea typeface="メイリオ"/>
                <a:cs typeface="メイリオ"/>
              </a:rPr>
              <a:t>理研</a:t>
            </a:r>
            <a:r>
              <a:rPr lang="en-US" altLang="ja-JP" sz="4000" b="1" dirty="0">
                <a:latin typeface="メイリオ"/>
                <a:ea typeface="メイリオ"/>
                <a:cs typeface="メイリオ"/>
              </a:rPr>
              <a:t>/</a:t>
            </a:r>
            <a:r>
              <a:rPr lang="ja-JP" altLang="en-US" sz="4000" b="1" dirty="0">
                <a:latin typeface="メイリオ"/>
                <a:ea typeface="メイリオ"/>
                <a:cs typeface="メイリオ"/>
              </a:rPr>
              <a:t>東北大</a:t>
            </a:r>
            <a:r>
              <a:rPr lang="en-US" altLang="ja-JP" sz="4000" b="1" dirty="0">
                <a:latin typeface="メイリオ"/>
                <a:ea typeface="メイリオ"/>
                <a:cs typeface="メイリオ"/>
              </a:rPr>
              <a:t>(</a:t>
            </a:r>
            <a:r>
              <a:rPr lang="ja-JP" altLang="en-US" sz="4000" b="1" dirty="0">
                <a:latin typeface="メイリオ"/>
                <a:ea typeface="メイリオ"/>
                <a:cs typeface="メイリオ"/>
              </a:rPr>
              <a:t>多元</a:t>
            </a:r>
            <a:r>
              <a:rPr lang="en-US" altLang="ja-JP" sz="4000" b="1" dirty="0">
                <a:latin typeface="メイリオ"/>
                <a:ea typeface="メイリオ"/>
                <a:cs typeface="メイリオ"/>
              </a:rPr>
              <a:t>)】</a:t>
            </a:r>
          </a:p>
        </p:txBody>
      </p:sp>
      <p:graphicFrame>
        <p:nvGraphicFramePr>
          <p:cNvPr id="3" name="表 2">
            <a:extLst>
              <a:ext uri="{FF2B5EF4-FFF2-40B4-BE49-F238E27FC236}">
                <a16:creationId xmlns:a16="http://schemas.microsoft.com/office/drawing/2014/main" id="{3DDCEC87-A37B-40DE-9E5C-A11800F42B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0244166"/>
              </p:ext>
            </p:extLst>
          </p:nvPr>
        </p:nvGraphicFramePr>
        <p:xfrm>
          <a:off x="1257508" y="2892458"/>
          <a:ext cx="7276893" cy="24744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5631">
                  <a:extLst>
                    <a:ext uri="{9D8B030D-6E8A-4147-A177-3AD203B41FA5}">
                      <a16:colId xmlns:a16="http://schemas.microsoft.com/office/drawing/2014/main" val="284467718"/>
                    </a:ext>
                  </a:extLst>
                </a:gridCol>
                <a:gridCol w="2425631">
                  <a:extLst>
                    <a:ext uri="{9D8B030D-6E8A-4147-A177-3AD203B41FA5}">
                      <a16:colId xmlns:a16="http://schemas.microsoft.com/office/drawing/2014/main" val="2705771916"/>
                    </a:ext>
                  </a:extLst>
                </a:gridCol>
                <a:gridCol w="2425631">
                  <a:extLst>
                    <a:ext uri="{9D8B030D-6E8A-4147-A177-3AD203B41FA5}">
                      <a16:colId xmlns:a16="http://schemas.microsoft.com/office/drawing/2014/main" val="3978694278"/>
                    </a:ext>
                  </a:extLst>
                </a:gridCol>
              </a:tblGrid>
              <a:tr h="307382">
                <a:tc>
                  <a:txBody>
                    <a:bodyPr/>
                    <a:lstStyle/>
                    <a:p>
                      <a:pPr algn="ctr"/>
                      <a:endParaRPr kumimoji="1" lang="ja-JP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/>
                        <a:t>理研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/>
                        <a:t>東北大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06274089"/>
                  </a:ext>
                </a:extLst>
              </a:tr>
              <a:tr h="216703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 dirty="0"/>
                        <a:t>使用可能な</a:t>
                      </a:r>
                      <a:endParaRPr kumimoji="1" lang="en-US" altLang="ja-JP" sz="1400" b="1" dirty="0"/>
                    </a:p>
                    <a:p>
                      <a:pPr algn="ctr"/>
                      <a:r>
                        <a:rPr kumimoji="1" lang="ja-JP" altLang="en-US" sz="1400" b="1" dirty="0"/>
                        <a:t>アプリケーション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400" dirty="0"/>
                    </a:p>
                    <a:p>
                      <a:pPr algn="ctr"/>
                      <a:r>
                        <a:rPr kumimoji="1" lang="ja-JP" altLang="en-US" sz="1400" dirty="0"/>
                        <a:t>単粒子構造解析</a:t>
                      </a:r>
                      <a:endParaRPr kumimoji="1" lang="en-US" altLang="ja-JP" sz="1400" dirty="0"/>
                    </a:p>
                    <a:p>
                      <a:pPr algn="ctr"/>
                      <a:r>
                        <a:rPr kumimoji="1" lang="ja-JP" altLang="en-US" sz="1400" dirty="0"/>
                        <a:t>電子回折</a:t>
                      </a:r>
                      <a:endParaRPr kumimoji="1" lang="en-US" altLang="ja-JP" sz="14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dirty="0"/>
                        <a:t>トモグラフィー</a:t>
                      </a:r>
                      <a:endParaRPr kumimoji="1" lang="en-US" altLang="ja-JP" sz="1400" dirty="0"/>
                    </a:p>
                    <a:p>
                      <a:pPr algn="ctr"/>
                      <a:r>
                        <a:rPr kumimoji="1" lang="en-US" altLang="ja-JP" sz="1400" dirty="0"/>
                        <a:t>Cryo-CLEM</a:t>
                      </a:r>
                    </a:p>
                    <a:p>
                      <a:pPr algn="ctr"/>
                      <a:r>
                        <a:rPr kumimoji="1" lang="en-US" altLang="ja-JP" sz="1400" dirty="0"/>
                        <a:t>Cryo-FIB SEM</a:t>
                      </a:r>
                    </a:p>
                    <a:p>
                      <a:pPr algn="ctr"/>
                      <a:r>
                        <a:rPr kumimoji="1" lang="en-US" altLang="ja-JP" sz="1400" dirty="0"/>
                        <a:t>STEM</a:t>
                      </a:r>
                    </a:p>
                    <a:p>
                      <a:pPr algn="ctr"/>
                      <a:r>
                        <a:rPr kumimoji="1" lang="en-US" altLang="ja-JP" sz="1400" dirty="0"/>
                        <a:t>SACLA</a:t>
                      </a:r>
                    </a:p>
                    <a:p>
                      <a:pPr algn="ctr"/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400" dirty="0"/>
                    </a:p>
                    <a:p>
                      <a:pPr algn="ctr"/>
                      <a:r>
                        <a:rPr kumimoji="1" lang="ja-JP" altLang="en-US" sz="1400" dirty="0"/>
                        <a:t>単粒子構造解析</a:t>
                      </a:r>
                      <a:endParaRPr kumimoji="1" lang="en-US" altLang="ja-JP" sz="1400" dirty="0"/>
                    </a:p>
                    <a:p>
                      <a:pPr algn="ctr"/>
                      <a:r>
                        <a:rPr kumimoji="1" lang="ja-JP" altLang="en-US" sz="1400" dirty="0"/>
                        <a:t>トモグラフィー</a:t>
                      </a:r>
                      <a:endParaRPr kumimoji="1" lang="en-US" altLang="ja-JP" sz="1400" dirty="0"/>
                    </a:p>
                    <a:p>
                      <a:pPr algn="ctr"/>
                      <a:r>
                        <a:rPr kumimoji="1" lang="ja-JP" altLang="en-US" sz="1400" dirty="0"/>
                        <a:t>電子回折</a:t>
                      </a:r>
                      <a:endParaRPr kumimoji="1" lang="en-US" altLang="ja-JP" sz="14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dirty="0"/>
                        <a:t>元素マッピング</a:t>
                      </a:r>
                      <a:r>
                        <a:rPr kumimoji="1" lang="en-US" altLang="ja-JP" sz="1400" dirty="0"/>
                        <a:t>(EELS)</a:t>
                      </a:r>
                    </a:p>
                    <a:p>
                      <a:pPr algn="ctr"/>
                      <a:r>
                        <a:rPr kumimoji="1" lang="en-US" altLang="ja-JP" sz="1400" dirty="0"/>
                        <a:t>STEM</a:t>
                      </a:r>
                      <a:endParaRPr kumimoji="1" lang="ja-JP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0708247"/>
                  </a:ext>
                </a:extLst>
              </a:tr>
            </a:tbl>
          </a:graphicData>
        </a:graphic>
      </p:graphicFrame>
      <p:pic>
        <p:nvPicPr>
          <p:cNvPr id="8" name="Picture 2" descr="https://www.tohoku.ac.jp/logomark/logo_data/English/Large/P/Toh_E_L_P_RGB.gif">
            <a:extLst>
              <a:ext uri="{FF2B5EF4-FFF2-40B4-BE49-F238E27FC236}">
                <a16:creationId xmlns:a16="http://schemas.microsoft.com/office/drawing/2014/main" id="{28290A31-4447-4118-BF7B-1E44890075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8005" y="79033"/>
            <a:ext cx="647301" cy="872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ファイル:RIKEN logo.png - Wikipedia">
            <a:extLst>
              <a:ext uri="{FF2B5EF4-FFF2-40B4-BE49-F238E27FC236}">
                <a16:creationId xmlns:a16="http://schemas.microsoft.com/office/drawing/2014/main" id="{E6D2BFCF-BE03-4B9F-8AA2-0D4FBCDF50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67" y="65829"/>
            <a:ext cx="491938" cy="835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9013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ryoEMネットワーク">
            <a:extLst>
              <a:ext uri="{FF2B5EF4-FFF2-40B4-BE49-F238E27FC236}">
                <a16:creationId xmlns:a16="http://schemas.microsoft.com/office/drawing/2014/main" id="{5F661489-1AD5-1243-9B8E-C43DA901BFAD}"/>
              </a:ext>
            </a:extLst>
          </p:cNvPr>
          <p:cNvSpPr txBox="1">
            <a:spLocks/>
          </p:cNvSpPr>
          <p:nvPr/>
        </p:nvSpPr>
        <p:spPr>
          <a:xfrm>
            <a:off x="0" y="161206"/>
            <a:ext cx="9905999" cy="10396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ヒラギノ角ゴシック W6"/>
                <a:ea typeface="ヒラギノ角ゴシック W6"/>
                <a:cs typeface="ヒラギノ角ゴシック W6"/>
                <a:sym typeface="ヒラギノ角ゴシック W6"/>
              </a:defRPr>
            </a:lvl1pPr>
          </a:lstStyle>
          <a:p>
            <a:pPr algn="ctr"/>
            <a:r>
              <a:rPr lang="ja-JP" altLang="en-US" sz="4000" b="1" dirty="0">
                <a:latin typeface="メイリオ"/>
                <a:ea typeface="メイリオ"/>
                <a:cs typeface="メイリオ"/>
              </a:rPr>
              <a:t>支援効率化</a:t>
            </a:r>
            <a:r>
              <a:rPr lang="en-US" altLang="ja-JP" sz="4000" b="1" dirty="0">
                <a:latin typeface="メイリオ"/>
                <a:ea typeface="メイリオ"/>
                <a:cs typeface="メイリオ"/>
              </a:rPr>
              <a:t>【</a:t>
            </a:r>
            <a:r>
              <a:rPr lang="ja-JP" altLang="en-US" sz="4000" b="1" dirty="0">
                <a:latin typeface="メイリオ"/>
                <a:ea typeface="メイリオ"/>
                <a:cs typeface="メイリオ"/>
              </a:rPr>
              <a:t>理研</a:t>
            </a:r>
            <a:r>
              <a:rPr lang="en-US" altLang="ja-JP" sz="4000" b="1" dirty="0">
                <a:latin typeface="メイリオ"/>
                <a:ea typeface="メイリオ"/>
                <a:cs typeface="メイリオ"/>
              </a:rPr>
              <a:t>/</a:t>
            </a:r>
            <a:r>
              <a:rPr lang="ja-JP" altLang="en-US" sz="4000" b="1" dirty="0">
                <a:latin typeface="メイリオ"/>
                <a:ea typeface="メイリオ"/>
                <a:cs typeface="メイリオ"/>
              </a:rPr>
              <a:t>東北大</a:t>
            </a:r>
            <a:r>
              <a:rPr lang="en-US" altLang="ja-JP" sz="4000" b="1" dirty="0">
                <a:latin typeface="メイリオ"/>
                <a:ea typeface="メイリオ"/>
                <a:cs typeface="メイリオ"/>
              </a:rPr>
              <a:t>(</a:t>
            </a:r>
            <a:r>
              <a:rPr lang="ja-JP" altLang="en-US" sz="4000" b="1" dirty="0">
                <a:latin typeface="メイリオ"/>
                <a:ea typeface="メイリオ"/>
                <a:cs typeface="メイリオ"/>
              </a:rPr>
              <a:t>多元</a:t>
            </a:r>
            <a:r>
              <a:rPr lang="en-US" altLang="ja-JP" sz="4000" b="1" dirty="0">
                <a:latin typeface="メイリオ"/>
                <a:ea typeface="メイリオ"/>
                <a:cs typeface="メイリオ"/>
              </a:rPr>
              <a:t>)】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ACC98C9-83C8-43C4-95D5-FD81B5AB9CB9}"/>
              </a:ext>
            </a:extLst>
          </p:cNvPr>
          <p:cNvSpPr txBox="1">
            <a:spLocks/>
          </p:cNvSpPr>
          <p:nvPr/>
        </p:nvSpPr>
        <p:spPr>
          <a:xfrm>
            <a:off x="974036" y="977441"/>
            <a:ext cx="8543925" cy="54093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14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AI</a:t>
            </a:r>
            <a:r>
              <a:rPr lang="ja-JP" altLang="en-US" sz="1400" dirty="0">
                <a:latin typeface="Meiryo" panose="020B0604030504040204" pitchFamily="34" charset="-128"/>
                <a:ea typeface="Meiryo" panose="020B0604030504040204" pitchFamily="34" charset="-128"/>
              </a:rPr>
              <a:t>（</a:t>
            </a:r>
            <a:r>
              <a:rPr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yoneoLocr</a:t>
            </a:r>
            <a:r>
              <a:rPr lang="ja-JP" altLang="en-US" sz="1400" dirty="0">
                <a:latin typeface="Meiryo" panose="020B0604030504040204" pitchFamily="34" charset="-128"/>
                <a:ea typeface="Meiryo" panose="020B0604030504040204" pitchFamily="34" charset="-128"/>
              </a:rPr>
              <a:t>）導入による測定時の失敗を低減</a:t>
            </a:r>
            <a:endParaRPr lang="en-US" altLang="ja-JP" sz="1400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342900" indent="-342900">
              <a:lnSpc>
                <a:spcPct val="114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Web</a:t>
            </a:r>
            <a:r>
              <a:rPr lang="ja-JP" altLang="en-US" sz="1400" dirty="0">
                <a:latin typeface="Meiryo" panose="020B0604030504040204" pitchFamily="34" charset="-128"/>
                <a:ea typeface="Meiryo" panose="020B0604030504040204" pitchFamily="34" charset="-128"/>
              </a:rPr>
              <a:t>による綿密な事前打ち合わせ</a:t>
            </a:r>
            <a:endParaRPr lang="en-US" altLang="ja-JP" sz="1400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342900" indent="-342900">
              <a:lnSpc>
                <a:spcPct val="114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ja-JP" altLang="en-US" sz="1400" dirty="0">
                <a:latin typeface="Meiryo" panose="020B0604030504040204" pitchFamily="34" charset="-128"/>
                <a:ea typeface="Meiryo" panose="020B0604030504040204" pitchFamily="34" charset="-128"/>
              </a:rPr>
              <a:t>理研・東北大の効率的な連携による支援</a:t>
            </a:r>
            <a:endParaRPr lang="en-US" altLang="ja-JP" sz="1400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342900" indent="-342900">
              <a:lnSpc>
                <a:spcPct val="114000"/>
              </a:lnSpc>
              <a:spcBef>
                <a:spcPts val="600"/>
              </a:spcBef>
              <a:buFont typeface="+mj-lt"/>
              <a:buAutoNum type="arabicPeriod"/>
            </a:pPr>
            <a:endParaRPr lang="en-US" altLang="ja-JP" sz="1400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4" name="CryoEMネットワーク">
            <a:extLst>
              <a:ext uri="{FF2B5EF4-FFF2-40B4-BE49-F238E27FC236}">
                <a16:creationId xmlns:a16="http://schemas.microsoft.com/office/drawing/2014/main" id="{87B03136-B8B3-40AC-984B-123C7272BF2C}"/>
              </a:ext>
            </a:extLst>
          </p:cNvPr>
          <p:cNvSpPr txBox="1">
            <a:spLocks/>
          </p:cNvSpPr>
          <p:nvPr/>
        </p:nvSpPr>
        <p:spPr>
          <a:xfrm>
            <a:off x="3414100" y="1886686"/>
            <a:ext cx="3777210" cy="10396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ヒラギノ角ゴシック W6"/>
                <a:ea typeface="ヒラギノ角ゴシック W6"/>
                <a:cs typeface="ヒラギノ角ゴシック W6"/>
                <a:sym typeface="ヒラギノ角ゴシック W6"/>
              </a:defRPr>
            </a:lvl1pPr>
          </a:lstStyle>
          <a:p>
            <a:pPr algn="ctr"/>
            <a:r>
              <a:rPr lang="ja-JP" altLang="en-US" sz="4000" b="1" dirty="0">
                <a:latin typeface="メイリオ"/>
                <a:ea typeface="メイリオ"/>
                <a:cs typeface="メイリオ"/>
              </a:rPr>
              <a:t>支援体制</a:t>
            </a:r>
            <a:endParaRPr lang="en-US" altLang="ja-JP" sz="4000" b="1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F40C1AF3-0F99-4F14-83C5-BDB4E4546522}"/>
              </a:ext>
            </a:extLst>
          </p:cNvPr>
          <p:cNvSpPr/>
          <p:nvPr/>
        </p:nvSpPr>
        <p:spPr>
          <a:xfrm>
            <a:off x="4540199" y="3344028"/>
            <a:ext cx="4302775" cy="3443750"/>
          </a:xfrm>
          <a:prstGeom prst="round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16FC04C9-B6CC-45B7-8C09-FCF5AC84FDA4}"/>
              </a:ext>
            </a:extLst>
          </p:cNvPr>
          <p:cNvSpPr/>
          <p:nvPr/>
        </p:nvSpPr>
        <p:spPr>
          <a:xfrm>
            <a:off x="1713969" y="2816221"/>
            <a:ext cx="4170509" cy="3753652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CD62FFEC-3EC3-4322-8B5B-B8EE744917A9}"/>
              </a:ext>
            </a:extLst>
          </p:cNvPr>
          <p:cNvSpPr/>
          <p:nvPr/>
        </p:nvSpPr>
        <p:spPr>
          <a:xfrm>
            <a:off x="2102450" y="2723526"/>
            <a:ext cx="1918590" cy="1674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50E663ED-1C4D-4FCB-B9F0-AF0A16857B10}"/>
              </a:ext>
            </a:extLst>
          </p:cNvPr>
          <p:cNvSpPr/>
          <p:nvPr/>
        </p:nvSpPr>
        <p:spPr>
          <a:xfrm>
            <a:off x="5564692" y="3048195"/>
            <a:ext cx="2705249" cy="4862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789F8A0-B3F1-4F02-86E6-D1663FA1D55F}"/>
              </a:ext>
            </a:extLst>
          </p:cNvPr>
          <p:cNvSpPr txBox="1"/>
          <p:nvPr/>
        </p:nvSpPr>
        <p:spPr>
          <a:xfrm>
            <a:off x="1998449" y="2541402"/>
            <a:ext cx="21158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dirty="0">
                <a:solidFill>
                  <a:srgbClr val="00CC66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理化学研究所</a:t>
            </a:r>
            <a:endParaRPr lang="en-US" altLang="ja-JP" b="1" dirty="0">
              <a:solidFill>
                <a:srgbClr val="00CC66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1400" b="1" dirty="0">
                <a:solidFill>
                  <a:srgbClr val="00CC66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生体機構研究グループ</a:t>
            </a:r>
            <a:endParaRPr lang="en-US" altLang="ja-JP" sz="1400" b="1" dirty="0">
              <a:solidFill>
                <a:srgbClr val="00CC66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C866ECE-FF1F-4AA3-8F40-06662305B5FF}"/>
              </a:ext>
            </a:extLst>
          </p:cNvPr>
          <p:cNvSpPr txBox="1"/>
          <p:nvPr/>
        </p:nvSpPr>
        <p:spPr>
          <a:xfrm>
            <a:off x="5457155" y="2922905"/>
            <a:ext cx="28783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東北大学</a:t>
            </a:r>
            <a:endParaRPr lang="en-US" altLang="ja-JP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1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多元物質科学研究所</a:t>
            </a:r>
            <a:endParaRPr lang="en-US" altLang="ja-JP" sz="14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11" name="Picture 2" descr="黒河博文 | 研究者データベース | 共同研究拠点・アライアンス">
            <a:extLst>
              <a:ext uri="{FF2B5EF4-FFF2-40B4-BE49-F238E27FC236}">
                <a16:creationId xmlns:a16="http://schemas.microsoft.com/office/drawing/2014/main" id="{CAC0F9D8-D137-4F79-83FB-076DE9D873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12"/>
          <a:stretch/>
        </p:blipFill>
        <p:spPr bwMode="auto">
          <a:xfrm>
            <a:off x="6086945" y="5164598"/>
            <a:ext cx="884349" cy="1029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CCD8BCE-63D4-49C3-9ECA-CB7CDB811EB8}"/>
              </a:ext>
            </a:extLst>
          </p:cNvPr>
          <p:cNvSpPr txBox="1"/>
          <p:nvPr/>
        </p:nvSpPr>
        <p:spPr>
          <a:xfrm>
            <a:off x="6528765" y="4612117"/>
            <a:ext cx="134275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濵口 祐</a:t>
            </a:r>
            <a:endParaRPr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en-US" altLang="ja-JP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</a:t>
            </a:r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准教授</a:t>
            </a:r>
            <a:r>
              <a:rPr lang="en-US" altLang="ja-JP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)</a:t>
            </a:r>
            <a:endParaRPr lang="en-US" altLang="ja-JP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25F32EB9-8245-476E-8BAE-D688637A331A}"/>
              </a:ext>
            </a:extLst>
          </p:cNvPr>
          <p:cNvSpPr txBox="1"/>
          <p:nvPr/>
        </p:nvSpPr>
        <p:spPr>
          <a:xfrm>
            <a:off x="5857741" y="6207579"/>
            <a:ext cx="134275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黒河 博文</a:t>
            </a:r>
            <a:endParaRPr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en-US" altLang="ja-JP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</a:t>
            </a:r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講師</a:t>
            </a:r>
            <a:r>
              <a:rPr lang="en-US" altLang="ja-JP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)</a:t>
            </a:r>
            <a:endParaRPr lang="en-US" altLang="ja-JP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grpSp>
        <p:nvGrpSpPr>
          <p:cNvPr id="36" name="グループ化 35">
            <a:extLst>
              <a:ext uri="{FF2B5EF4-FFF2-40B4-BE49-F238E27FC236}">
                <a16:creationId xmlns:a16="http://schemas.microsoft.com/office/drawing/2014/main" id="{003A3CEF-331A-41E0-97EE-68CA8902B288}"/>
              </a:ext>
            </a:extLst>
          </p:cNvPr>
          <p:cNvGrpSpPr/>
          <p:nvPr/>
        </p:nvGrpSpPr>
        <p:grpSpPr>
          <a:xfrm>
            <a:off x="1873120" y="3200962"/>
            <a:ext cx="1342756" cy="1363876"/>
            <a:chOff x="1258962" y="3225459"/>
            <a:chExt cx="1342756" cy="1363876"/>
          </a:xfrm>
        </p:grpSpPr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8F134DF4-06A8-4E7A-93E7-17366308801F}"/>
                </a:ext>
              </a:extLst>
            </p:cNvPr>
            <p:cNvSpPr txBox="1"/>
            <p:nvPr/>
          </p:nvSpPr>
          <p:spPr>
            <a:xfrm>
              <a:off x="1258962" y="4112281"/>
              <a:ext cx="134275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4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内藤 久志</a:t>
              </a:r>
              <a:endParaRPr lang="en-US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 algn="ctr"/>
              <a:r>
                <a:rPr lang="en-US" altLang="ja-JP" sz="11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(</a:t>
              </a:r>
              <a:r>
                <a:rPr lang="ja-JP" altLang="en-US" sz="11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専任研究員</a:t>
              </a:r>
              <a:r>
                <a:rPr lang="en-US" altLang="ja-JP" sz="11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)</a:t>
              </a:r>
              <a:endParaRPr lang="en-US" altLang="ja-JP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pic>
          <p:nvPicPr>
            <p:cNvPr id="19" name="図 18">
              <a:extLst>
                <a:ext uri="{FF2B5EF4-FFF2-40B4-BE49-F238E27FC236}">
                  <a16:creationId xmlns:a16="http://schemas.microsoft.com/office/drawing/2014/main" id="{D99C3698-4E13-4B41-A6AE-8FDC7448A5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916" t="10420" r="1407" b="3272"/>
            <a:stretch/>
          </p:blipFill>
          <p:spPr>
            <a:xfrm>
              <a:off x="1550046" y="3225459"/>
              <a:ext cx="771148" cy="883730"/>
            </a:xfrm>
            <a:prstGeom prst="rect">
              <a:avLst/>
            </a:prstGeom>
          </p:spPr>
        </p:pic>
      </p:grpSp>
      <p:grpSp>
        <p:nvGrpSpPr>
          <p:cNvPr id="37" name="グループ化 36">
            <a:extLst>
              <a:ext uri="{FF2B5EF4-FFF2-40B4-BE49-F238E27FC236}">
                <a16:creationId xmlns:a16="http://schemas.microsoft.com/office/drawing/2014/main" id="{4FFEEB90-AEDF-41AB-9599-8655C09D9AFC}"/>
              </a:ext>
            </a:extLst>
          </p:cNvPr>
          <p:cNvGrpSpPr/>
          <p:nvPr/>
        </p:nvGrpSpPr>
        <p:grpSpPr>
          <a:xfrm>
            <a:off x="1721786" y="4734688"/>
            <a:ext cx="1624735" cy="1390190"/>
            <a:chOff x="1385892" y="4734688"/>
            <a:chExt cx="1624735" cy="1390190"/>
          </a:xfrm>
        </p:grpSpPr>
        <p:sp>
          <p:nvSpPr>
            <p:cNvPr id="18" name="テキスト ボックス 17">
              <a:extLst>
                <a:ext uri="{FF2B5EF4-FFF2-40B4-BE49-F238E27FC236}">
                  <a16:creationId xmlns:a16="http://schemas.microsoft.com/office/drawing/2014/main" id="{AADB5D01-91CB-430D-8620-7703FEFEBBD5}"/>
                </a:ext>
              </a:extLst>
            </p:cNvPr>
            <p:cNvSpPr txBox="1"/>
            <p:nvPr/>
          </p:nvSpPr>
          <p:spPr>
            <a:xfrm>
              <a:off x="1385892" y="5647824"/>
              <a:ext cx="1624735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4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高場 圭章</a:t>
              </a:r>
              <a:endParaRPr lang="en-US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 algn="ctr"/>
              <a:r>
                <a:rPr lang="en-US" altLang="ja-JP" sz="11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(</a:t>
              </a:r>
              <a:r>
                <a:rPr lang="ja-JP" altLang="en-US" sz="11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基礎科学特別研究員</a:t>
              </a:r>
              <a:r>
                <a:rPr lang="en-US" altLang="ja-JP" sz="11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)</a:t>
              </a:r>
              <a:endParaRPr lang="en-US" altLang="ja-JP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880C3688-7CCF-441F-BFAC-CF95FE58B7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000" t="9568" r="38182" b="22114"/>
            <a:stretch/>
          </p:blipFill>
          <p:spPr>
            <a:xfrm>
              <a:off x="1755304" y="4734688"/>
              <a:ext cx="848291" cy="876781"/>
            </a:xfrm>
            <a:prstGeom prst="rect">
              <a:avLst/>
            </a:prstGeom>
          </p:spPr>
        </p:pic>
      </p:grpSp>
      <p:grpSp>
        <p:nvGrpSpPr>
          <p:cNvPr id="35" name="グループ化 34">
            <a:extLst>
              <a:ext uri="{FF2B5EF4-FFF2-40B4-BE49-F238E27FC236}">
                <a16:creationId xmlns:a16="http://schemas.microsoft.com/office/drawing/2014/main" id="{1CE87F30-AC91-4950-A0A8-C6681384F0AD}"/>
              </a:ext>
            </a:extLst>
          </p:cNvPr>
          <p:cNvGrpSpPr/>
          <p:nvPr/>
        </p:nvGrpSpPr>
        <p:grpSpPr>
          <a:xfrm>
            <a:off x="3178441" y="3230759"/>
            <a:ext cx="1342756" cy="1354692"/>
            <a:chOff x="2437654" y="3237968"/>
            <a:chExt cx="1342756" cy="1354692"/>
          </a:xfrm>
        </p:grpSpPr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04C58E54-3359-42A6-A4A8-E47379CA782C}"/>
                </a:ext>
              </a:extLst>
            </p:cNvPr>
            <p:cNvSpPr txBox="1"/>
            <p:nvPr/>
          </p:nvSpPr>
          <p:spPr>
            <a:xfrm>
              <a:off x="2437654" y="4115606"/>
              <a:ext cx="134275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4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川上 恵典</a:t>
              </a:r>
              <a:endParaRPr lang="en-US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 algn="ctr"/>
              <a:r>
                <a:rPr lang="en-US" altLang="ja-JP" sz="11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(</a:t>
              </a:r>
              <a:r>
                <a:rPr lang="ja-JP" altLang="en-US" sz="11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研究員</a:t>
              </a:r>
              <a:r>
                <a:rPr lang="en-US" altLang="ja-JP" sz="11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)</a:t>
              </a:r>
              <a:endParaRPr lang="en-US" altLang="ja-JP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FAD5587B-E37B-4E07-AFCD-8E3F0F5167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856"/>
            <a:stretch/>
          </p:blipFill>
          <p:spPr>
            <a:xfrm>
              <a:off x="2684637" y="3237968"/>
              <a:ext cx="863173" cy="867695"/>
            </a:xfrm>
            <a:prstGeom prst="rect">
              <a:avLst/>
            </a:prstGeom>
          </p:spPr>
        </p:pic>
      </p:grpSp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2666BB15-F611-40E0-8E89-3282B2ADCC9E}"/>
              </a:ext>
            </a:extLst>
          </p:cNvPr>
          <p:cNvGrpSpPr/>
          <p:nvPr/>
        </p:nvGrpSpPr>
        <p:grpSpPr>
          <a:xfrm>
            <a:off x="3178441" y="4730188"/>
            <a:ext cx="1342756" cy="1386843"/>
            <a:chOff x="2852644" y="3452463"/>
            <a:chExt cx="1342756" cy="1386843"/>
          </a:xfrm>
        </p:grpSpPr>
        <p:sp>
          <p:nvSpPr>
            <p:cNvPr id="25" name="テキスト ボックス 24">
              <a:extLst>
                <a:ext uri="{FF2B5EF4-FFF2-40B4-BE49-F238E27FC236}">
                  <a16:creationId xmlns:a16="http://schemas.microsoft.com/office/drawing/2014/main" id="{B1FC9907-4336-4B12-B24C-0EE4E47E0B12}"/>
                </a:ext>
              </a:extLst>
            </p:cNvPr>
            <p:cNvSpPr txBox="1"/>
            <p:nvPr/>
          </p:nvSpPr>
          <p:spPr>
            <a:xfrm>
              <a:off x="2852644" y="4362252"/>
              <a:ext cx="134275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4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眞木 さおり</a:t>
              </a:r>
              <a:endParaRPr lang="en-US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 algn="ctr"/>
              <a:r>
                <a:rPr lang="en-US" altLang="ja-JP" sz="11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(</a:t>
              </a:r>
              <a:r>
                <a:rPr lang="ja-JP" altLang="en-US" sz="11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研究員</a:t>
              </a:r>
              <a:r>
                <a:rPr lang="en-US" altLang="ja-JP" sz="11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)</a:t>
              </a:r>
              <a:endParaRPr lang="en-US" altLang="ja-JP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pic>
          <p:nvPicPr>
            <p:cNvPr id="26" name="図 25" descr="DSC05561.JPG">
              <a:extLst>
                <a:ext uri="{FF2B5EF4-FFF2-40B4-BE49-F238E27FC236}">
                  <a16:creationId xmlns:a16="http://schemas.microsoft.com/office/drawing/2014/main" id="{79407327-6B8C-4CD7-AB9E-2DC6ADFCCE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/>
            <a:srcRect l="58500" t="40839" r="22562" b="31892"/>
            <a:stretch/>
          </p:blipFill>
          <p:spPr>
            <a:xfrm>
              <a:off x="3000494" y="3452463"/>
              <a:ext cx="1027480" cy="948453"/>
            </a:xfrm>
            <a:prstGeom prst="rect">
              <a:avLst/>
            </a:prstGeom>
          </p:spPr>
        </p:pic>
      </p:grp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ACB33F2E-B834-45A2-8998-57983118CA4A}"/>
              </a:ext>
            </a:extLst>
          </p:cNvPr>
          <p:cNvGrpSpPr/>
          <p:nvPr/>
        </p:nvGrpSpPr>
        <p:grpSpPr>
          <a:xfrm>
            <a:off x="4514985" y="3936186"/>
            <a:ext cx="1342756" cy="1810590"/>
            <a:chOff x="3173164" y="3415698"/>
            <a:chExt cx="1342756" cy="1810590"/>
          </a:xfrm>
        </p:grpSpPr>
        <p:sp>
          <p:nvSpPr>
            <p:cNvPr id="27" name="正方形/長方形 26">
              <a:extLst>
                <a:ext uri="{FF2B5EF4-FFF2-40B4-BE49-F238E27FC236}">
                  <a16:creationId xmlns:a16="http://schemas.microsoft.com/office/drawing/2014/main" id="{579F4EC8-BF02-4115-AD5E-1555EE98F08B}"/>
                </a:ext>
              </a:extLst>
            </p:cNvPr>
            <p:cNvSpPr/>
            <p:nvPr/>
          </p:nvSpPr>
          <p:spPr>
            <a:xfrm>
              <a:off x="3722419" y="3415698"/>
              <a:ext cx="238465" cy="17116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テキスト ボックス 29">
              <a:extLst>
                <a:ext uri="{FF2B5EF4-FFF2-40B4-BE49-F238E27FC236}">
                  <a16:creationId xmlns:a16="http://schemas.microsoft.com/office/drawing/2014/main" id="{CD53A5E8-BAE3-41A5-91F2-9196CD27660F}"/>
                </a:ext>
              </a:extLst>
            </p:cNvPr>
            <p:cNvSpPr txBox="1"/>
            <p:nvPr/>
          </p:nvSpPr>
          <p:spPr>
            <a:xfrm>
              <a:off x="3173164" y="4579957"/>
              <a:ext cx="13427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4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米倉 功治</a:t>
              </a:r>
              <a:endParaRPr lang="en-US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 algn="ctr"/>
              <a:r>
                <a:rPr lang="en-US" altLang="ja-JP" sz="11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(</a:t>
              </a:r>
              <a:r>
                <a:rPr lang="ja-JP" altLang="en-US" sz="11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ｸﾞﾙｰﾌﾟﾃﾞｨﾚｸﾀｰ，</a:t>
              </a:r>
              <a:endParaRPr lang="en-US" altLang="ja-JP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 algn="ctr"/>
              <a:r>
                <a:rPr lang="ja-JP" altLang="en-US" sz="11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教授</a:t>
              </a:r>
              <a:r>
                <a:rPr lang="en-US" altLang="ja-JP" sz="11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)</a:t>
              </a:r>
              <a:endParaRPr lang="en-US" altLang="ja-JP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</p:grpSp>
      <p:pic>
        <p:nvPicPr>
          <p:cNvPr id="32" name="図 31">
            <a:extLst>
              <a:ext uri="{FF2B5EF4-FFF2-40B4-BE49-F238E27FC236}">
                <a16:creationId xmlns:a16="http://schemas.microsoft.com/office/drawing/2014/main" id="{6B9AA161-5B1B-44DF-B28A-9755CC854A4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65021" y="3761289"/>
            <a:ext cx="1009909" cy="1343809"/>
          </a:xfrm>
          <a:prstGeom prst="rect">
            <a:avLst/>
          </a:prstGeom>
        </p:spPr>
      </p:pic>
      <p:pic>
        <p:nvPicPr>
          <p:cNvPr id="33" name="図 32">
            <a:extLst>
              <a:ext uri="{FF2B5EF4-FFF2-40B4-BE49-F238E27FC236}">
                <a16:creationId xmlns:a16="http://schemas.microsoft.com/office/drawing/2014/main" id="{4C748E54-ECFC-496D-BA47-E667EA863C9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74537" y="5164598"/>
            <a:ext cx="708590" cy="1042981"/>
          </a:xfrm>
          <a:prstGeom prst="rect">
            <a:avLst/>
          </a:prstGeom>
        </p:spPr>
      </p:pic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4AC6DC07-9C11-4410-AE90-F6FE75D75D4D}"/>
              </a:ext>
            </a:extLst>
          </p:cNvPr>
          <p:cNvSpPr txBox="1"/>
          <p:nvPr/>
        </p:nvSpPr>
        <p:spPr>
          <a:xfrm>
            <a:off x="7165050" y="6207579"/>
            <a:ext cx="134275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海原 大輔</a:t>
            </a:r>
            <a:endParaRPr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en-US" altLang="ja-JP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</a:t>
            </a:r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技術職員</a:t>
            </a:r>
            <a:r>
              <a:rPr lang="en-US" altLang="ja-JP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)</a:t>
            </a:r>
            <a:endParaRPr lang="en-US" altLang="ja-JP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38" name="図 37">
            <a:extLst>
              <a:ext uri="{FF2B5EF4-FFF2-40B4-BE49-F238E27FC236}">
                <a16:creationId xmlns:a16="http://schemas.microsoft.com/office/drawing/2014/main" id="{6874C06E-4890-47D5-B8A4-ECD1B87C230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05520" y="3572881"/>
            <a:ext cx="806562" cy="1055812"/>
          </a:xfrm>
          <a:prstGeom prst="rect">
            <a:avLst/>
          </a:prstGeom>
        </p:spPr>
      </p:pic>
      <p:sp>
        <p:nvSpPr>
          <p:cNvPr id="40" name="フリーフォーム: 図形 39">
            <a:extLst>
              <a:ext uri="{FF2B5EF4-FFF2-40B4-BE49-F238E27FC236}">
                <a16:creationId xmlns:a16="http://schemas.microsoft.com/office/drawing/2014/main" id="{4E930E79-E366-4EE8-8B98-D7779F772C06}"/>
              </a:ext>
            </a:extLst>
          </p:cNvPr>
          <p:cNvSpPr/>
          <p:nvPr/>
        </p:nvSpPr>
        <p:spPr>
          <a:xfrm>
            <a:off x="452438" y="7294563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  <a:gd name="connsiteX2" fmla="*/ 0 w 0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56533CA3-ADCA-662F-21FB-B07E998C816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7111" y="1488131"/>
            <a:ext cx="1810398" cy="2728449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18A12179-32BB-0D24-D500-998744F72618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4"/>
          <a:stretch/>
        </p:blipFill>
        <p:spPr>
          <a:xfrm>
            <a:off x="178491" y="2050960"/>
            <a:ext cx="1624735" cy="2614862"/>
          </a:xfrm>
          <a:prstGeom prst="rect">
            <a:avLst/>
          </a:prstGeom>
        </p:spPr>
      </p:pic>
      <p:pic>
        <p:nvPicPr>
          <p:cNvPr id="42" name="図 41" descr="屋内, 顕微鏡, テーブル, 座る が含まれている画像&#10;&#10;自動的に生成された説明">
            <a:extLst>
              <a:ext uri="{FF2B5EF4-FFF2-40B4-BE49-F238E27FC236}">
                <a16:creationId xmlns:a16="http://schemas.microsoft.com/office/drawing/2014/main" id="{961460EC-7BF6-016F-13F1-AF9B016DC983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74" r="12825"/>
          <a:stretch/>
        </p:blipFill>
        <p:spPr>
          <a:xfrm>
            <a:off x="234707" y="4883727"/>
            <a:ext cx="1218922" cy="1769289"/>
          </a:xfrm>
          <a:prstGeom prst="rect">
            <a:avLst/>
          </a:prstGeom>
        </p:spPr>
      </p:pic>
      <p:pic>
        <p:nvPicPr>
          <p:cNvPr id="39" name="Picture 2" descr="https://www.tohoku.ac.jp/logomark/logo_data/English/Large/P/Toh_E_L_P_RGB.gif">
            <a:extLst>
              <a:ext uri="{FF2B5EF4-FFF2-40B4-BE49-F238E27FC236}">
                <a16:creationId xmlns:a16="http://schemas.microsoft.com/office/drawing/2014/main" id="{23FB0B57-B624-4AE8-B822-4C8173AE64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8005" y="79033"/>
            <a:ext cx="647301" cy="872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ファイル:RIKEN logo.png - Wikipedia">
            <a:extLst>
              <a:ext uri="{FF2B5EF4-FFF2-40B4-BE49-F238E27FC236}">
                <a16:creationId xmlns:a16="http://schemas.microsoft.com/office/drawing/2014/main" id="{609E19D2-2767-4481-9DC0-4027763C13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67" y="65829"/>
            <a:ext cx="491938" cy="835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463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9590</TotalTime>
  <Words>701</Words>
  <Application>Microsoft Office PowerPoint</Application>
  <PresentationFormat>A4 210 x 297 mm</PresentationFormat>
  <Paragraphs>164</Paragraphs>
  <Slides>4</Slides>
  <Notes>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15" baseType="lpstr">
      <vt:lpstr>HG丸ｺﾞｼｯｸM-PRO</vt:lpstr>
      <vt:lpstr>ＭＳ Ｐゴシック</vt:lpstr>
      <vt:lpstr>ヒラギノ角ゴシック W6</vt:lpstr>
      <vt:lpstr>メイリオ</vt:lpstr>
      <vt:lpstr>メイリオ</vt:lpstr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Hamaguchi-Alien</cp:lastModifiedBy>
  <cp:revision>1992</cp:revision>
  <cp:lastPrinted>2022-11-11T03:41:49Z</cp:lastPrinted>
  <dcterms:created xsi:type="dcterms:W3CDTF">2019-07-03T23:41:27Z</dcterms:created>
  <dcterms:modified xsi:type="dcterms:W3CDTF">2022-11-18T08:50:31Z</dcterms:modified>
</cp:coreProperties>
</file>